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Fira Sans Extra Condensed Medium"/>
      <p:regular r:id="rId37"/>
      <p:bold r:id="rId38"/>
      <p:italic r:id="rId39"/>
      <p:boldItalic r:id="rId40"/>
    </p:embeddedFont>
    <p:embeddedFont>
      <p:font typeface="DM Sans"/>
      <p:regular r:id="rId41"/>
      <p:bold r:id="rId42"/>
      <p:italic r:id="rId43"/>
      <p:boldItalic r:id="rId44"/>
    </p:embeddedFont>
    <p:embeddedFont>
      <p:font typeface="DM Serif Display"/>
      <p:regular r:id="rId45"/>
      <p:italic r:id="rId46"/>
    </p:embeddedFont>
    <p:embeddedFont>
      <p:font typeface="Open Sans Light"/>
      <p:regular r:id="rId47"/>
      <p:bold r:id="rId48"/>
      <p:italic r:id="rId49"/>
      <p:boldItalic r:id="rId50"/>
    </p:embeddedFont>
    <p:embeddedFont>
      <p:font typeface="Open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FC15DE7-49E9-488D-A02A-49A7BDBA10D6}">
  <a:tblStyle styleId="{2FC15DE7-49E9-488D-A02A-49A7BDBA10D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boldItalic.fntdata"/><Relationship Id="rId42" Type="http://schemas.openxmlformats.org/officeDocument/2006/relationships/font" Target="fonts/DMSans-bold.fntdata"/><Relationship Id="rId41" Type="http://schemas.openxmlformats.org/officeDocument/2006/relationships/font" Target="fonts/DMSans-regular.fntdata"/><Relationship Id="rId44" Type="http://schemas.openxmlformats.org/officeDocument/2006/relationships/font" Target="fonts/DMSans-boldItalic.fntdata"/><Relationship Id="rId43" Type="http://schemas.openxmlformats.org/officeDocument/2006/relationships/font" Target="fonts/DMSans-italic.fntdata"/><Relationship Id="rId46" Type="http://schemas.openxmlformats.org/officeDocument/2006/relationships/font" Target="fonts/DMSerifDisplay-italic.fntdata"/><Relationship Id="rId45" Type="http://schemas.openxmlformats.org/officeDocument/2006/relationships/font" Target="fonts/DMSerifDisplay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Light-bold.fntdata"/><Relationship Id="rId47" Type="http://schemas.openxmlformats.org/officeDocument/2006/relationships/font" Target="fonts/OpenSansLight-regular.fntdata"/><Relationship Id="rId49" Type="http://schemas.openxmlformats.org/officeDocument/2006/relationships/font" Target="fonts/OpenSans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FiraSansExtraCondensedMedium-regular.fntdata"/><Relationship Id="rId36" Type="http://schemas.openxmlformats.org/officeDocument/2006/relationships/slide" Target="slides/slide31.xml"/><Relationship Id="rId39" Type="http://schemas.openxmlformats.org/officeDocument/2006/relationships/font" Target="fonts/FiraSansExtraCondensedMedium-italic.fntdata"/><Relationship Id="rId38" Type="http://schemas.openxmlformats.org/officeDocument/2006/relationships/font" Target="fonts/FiraSansExtraCondensedMedium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regular.fntdata"/><Relationship Id="rId50" Type="http://schemas.openxmlformats.org/officeDocument/2006/relationships/font" Target="fonts/OpenSansLight-boldItalic.fntdata"/><Relationship Id="rId53" Type="http://schemas.openxmlformats.org/officeDocument/2006/relationships/font" Target="fonts/OpenSans-italic.fntdata"/><Relationship Id="rId52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7d1fe0f0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7d1fe0f0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f24f6860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f24f6860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7d1fe0f0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7d1fe0f0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522eb791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522eb791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6976d6851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6976d6851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7d1fe0f03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7d1fe0f03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6976d6851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6976d6851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65e7bc0b_1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65e7bc0b_1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522eb7919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522eb7919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6976d6851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6976d6851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522eb79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522eb79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7d1fe0f03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7d1fe0f03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6976d6851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6976d6851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7d1fe0f03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e7d1fe0f03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5caf3b9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5caf3b9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6976d6851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e6976d6851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trying to find deviations between this association between utilization and attrition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7d441684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7d441684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7d441684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7d441684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7d441684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e7d441684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7d441684b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7d441684b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7d441684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e7d441684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do we know so far?  Models tell 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r>
              <a:rPr lang="es"/>
              <a:t>utilization and attrition --  inverse relationship 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more utilization -- stay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less utilization -- leave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6976d685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6976d685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Update the icons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7d441684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e7d441684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** we have asked **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6976d6851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6976d6851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522eb7919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522eb7919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7d1fe0f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7d1fe0f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7d1fe0f0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7d1fe0f0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7d1fe0f0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7d1fe0f0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7d1fe0f0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7d1fe0f0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2">
  <p:cSld name="CUSTOM_18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/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hasCustomPrompt="1"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6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3">
  <p:cSld name="CUSTOM_20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2" type="title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CUSTOM_6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ctrTitle"/>
          </p:nvPr>
        </p:nvSpPr>
        <p:spPr>
          <a:xfrm>
            <a:off x="2120944" y="1395950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2120944" y="1857424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4"/>
          <p:cNvSpPr txBox="1"/>
          <p:nvPr>
            <p:ph idx="2" type="ctrTitle"/>
          </p:nvPr>
        </p:nvSpPr>
        <p:spPr>
          <a:xfrm>
            <a:off x="4593656" y="1392550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3" type="subTitle"/>
          </p:nvPr>
        </p:nvSpPr>
        <p:spPr>
          <a:xfrm>
            <a:off x="5196656" y="1854021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4"/>
          <p:cNvSpPr txBox="1"/>
          <p:nvPr>
            <p:ph idx="4" type="ctrTitle"/>
          </p:nvPr>
        </p:nvSpPr>
        <p:spPr>
          <a:xfrm>
            <a:off x="2120944" y="2921676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5" type="subTitle"/>
          </p:nvPr>
        </p:nvSpPr>
        <p:spPr>
          <a:xfrm>
            <a:off x="2120944" y="3383150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14"/>
          <p:cNvSpPr txBox="1"/>
          <p:nvPr>
            <p:ph idx="6" type="ctrTitle"/>
          </p:nvPr>
        </p:nvSpPr>
        <p:spPr>
          <a:xfrm>
            <a:off x="4593656" y="2918279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7" type="subTitle"/>
          </p:nvPr>
        </p:nvSpPr>
        <p:spPr>
          <a:xfrm>
            <a:off x="5196656" y="3379749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14"/>
          <p:cNvSpPr txBox="1"/>
          <p:nvPr>
            <p:ph idx="8"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idx="2" type="subTitle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3" type="ctrTitle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idx="4" type="subTitle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5" type="ctrTitle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6"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4">
  <p:cSld name="CUSTOM_2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/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hasCustomPrompt="1"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5">
  <p:cSld name="CUSTOM_23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hasCustomPrompt="1" idx="2" type="title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7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6">
  <p:cSld name="CUSTOM_24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1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2" type="ctrTitle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19"/>
          <p:cNvSpPr txBox="1"/>
          <p:nvPr>
            <p:ph idx="3" type="subTitle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4" type="ctrTitle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19"/>
          <p:cNvSpPr txBox="1"/>
          <p:nvPr>
            <p:ph idx="5" type="subTitle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hasCustomPrompt="1" idx="6" type="title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/>
          <p:nvPr>
            <p:ph hasCustomPrompt="1" idx="7" type="title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9"/>
          <p:cNvSpPr txBox="1"/>
          <p:nvPr>
            <p:ph hasCustomPrompt="1" idx="8" type="title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/>
          <p:nvPr>
            <p:ph idx="9"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1" type="subTitle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/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" name="Google Shape;17;p3"/>
          <p:cNvSpPr txBox="1"/>
          <p:nvPr>
            <p:ph idx="4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6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" name="Google Shape;20;p3"/>
          <p:cNvSpPr txBox="1"/>
          <p:nvPr>
            <p:ph idx="7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9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13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5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3"/>
          <p:cNvSpPr txBox="1"/>
          <p:nvPr>
            <p:ph idx="16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idx="18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9" name="Google Shape;29;p3"/>
          <p:cNvSpPr txBox="1"/>
          <p:nvPr>
            <p:ph idx="19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" name="Google Shape;30;p3"/>
          <p:cNvSpPr txBox="1"/>
          <p:nvPr>
            <p:ph hasCustomPrompt="1"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/>
          <p:nvPr>
            <p:ph idx="21"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642050" y="18300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2" type="subTitle"/>
          </p:nvPr>
        </p:nvSpPr>
        <p:spPr>
          <a:xfrm>
            <a:off x="723600" y="991050"/>
            <a:ext cx="3655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6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7"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" type="subTitle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4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" name="Google Shape;39;p5"/>
          <p:cNvSpPr txBox="1"/>
          <p:nvPr>
            <p:ph idx="1" type="subTitle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1">
  <p:cSld name="CUSTOM_7_2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hasCustomPrompt="1" idx="2" type="title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+ subtitle">
  <p:cSld name="CUSTOM_15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idx="1" type="subTitle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16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2" type="subTitle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3" type="subTitle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4" type="subTitle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1">
  <p:cSld name="CUSTOM_17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ctrTitle"/>
          </p:nvPr>
        </p:nvSpPr>
        <p:spPr>
          <a:xfrm>
            <a:off x="4255475" y="42563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" name="Google Shape;54;p9"/>
          <p:cNvSpPr txBox="1"/>
          <p:nvPr>
            <p:ph idx="1" type="subTitle"/>
          </p:nvPr>
        </p:nvSpPr>
        <p:spPr>
          <a:xfrm>
            <a:off x="4255475" y="961206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5" name="Google Shape;55;p9"/>
          <p:cNvSpPr txBox="1"/>
          <p:nvPr>
            <p:ph idx="2" type="ctrTitle"/>
          </p:nvPr>
        </p:nvSpPr>
        <p:spPr>
          <a:xfrm>
            <a:off x="6084275" y="18479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3" type="subTitle"/>
          </p:nvPr>
        </p:nvSpPr>
        <p:spPr>
          <a:xfrm>
            <a:off x="6084275" y="2383516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7" name="Google Shape;57;p9"/>
          <p:cNvSpPr txBox="1"/>
          <p:nvPr>
            <p:ph idx="4" type="ctrTitle"/>
          </p:nvPr>
        </p:nvSpPr>
        <p:spPr>
          <a:xfrm>
            <a:off x="723600" y="470625"/>
            <a:ext cx="2593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" name="Google Shape;58;p9"/>
          <p:cNvSpPr txBox="1"/>
          <p:nvPr>
            <p:ph idx="5" type="ctrTitle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" name="Google Shape;59;p9"/>
          <p:cNvSpPr txBox="1"/>
          <p:nvPr>
            <p:ph idx="6" type="subTitle"/>
          </p:nvPr>
        </p:nvSpPr>
        <p:spPr>
          <a:xfrm>
            <a:off x="1217925" y="238415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9"/>
          <p:cNvSpPr txBox="1"/>
          <p:nvPr>
            <p:ph idx="7" type="ctrTitle"/>
          </p:nvPr>
        </p:nvSpPr>
        <p:spPr>
          <a:xfrm>
            <a:off x="3007225" y="3270898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" name="Google Shape;61;p9"/>
          <p:cNvSpPr txBox="1"/>
          <p:nvPr>
            <p:ph idx="8" type="subTitle"/>
          </p:nvPr>
        </p:nvSpPr>
        <p:spPr>
          <a:xfrm>
            <a:off x="3046725" y="380646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/>
          <p:nvPr/>
        </p:nvSpPr>
        <p:spPr>
          <a:xfrm>
            <a:off x="3369388" y="-83450"/>
            <a:ext cx="667500" cy="301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5190088" y="2106525"/>
            <a:ext cx="667500" cy="311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s 2">
  <p:cSld name="TITLE_ONLY_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0"/>
          <p:cNvSpPr txBox="1"/>
          <p:nvPr>
            <p:ph idx="1" type="subTitle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0"/>
          <p:cNvSpPr txBox="1"/>
          <p:nvPr>
            <p:ph idx="2" type="subTitle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0"/>
          <p:cNvSpPr txBox="1"/>
          <p:nvPr>
            <p:ph idx="3" type="ctrTitle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 rot="10800000">
            <a:off x="7782000" y="367900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7" name="Google Shape;137;p25"/>
          <p:cNvSpPr/>
          <p:nvPr/>
        </p:nvSpPr>
        <p:spPr>
          <a:xfrm>
            <a:off x="381075" y="3949313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2040150" y="3130200"/>
            <a:ext cx="50637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By Chaitra Setty, Jacob Rhymes, Samuel Oh, Soumik Choudhuri </a:t>
            </a:r>
            <a:endParaRPr/>
          </a:p>
        </p:txBody>
      </p:sp>
      <p:sp>
        <p:nvSpPr>
          <p:cNvPr id="139" name="Google Shape;139;p25"/>
          <p:cNvSpPr txBox="1"/>
          <p:nvPr>
            <p:ph type="ctrTitle"/>
          </p:nvPr>
        </p:nvSpPr>
        <p:spPr>
          <a:xfrm>
            <a:off x="2234250" y="1472625"/>
            <a:ext cx="46755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Credit Card Customer Churn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idx="4294967295" type="ctrTitle"/>
          </p:nvPr>
        </p:nvSpPr>
        <p:spPr>
          <a:xfrm>
            <a:off x="0" y="0"/>
            <a:ext cx="6373500" cy="10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Initial Exploratory Analysis</a:t>
            </a:r>
            <a:endParaRPr sz="1800"/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952" y="1451700"/>
            <a:ext cx="3850473" cy="26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875" y="1451700"/>
            <a:ext cx="3850473" cy="263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 txBox="1"/>
          <p:nvPr>
            <p:ph idx="4294967295" type="ctrTitle"/>
          </p:nvPr>
        </p:nvSpPr>
        <p:spPr>
          <a:xfrm>
            <a:off x="665475" y="829600"/>
            <a:ext cx="3678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Number of Customers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by Customer Status &amp; Card Type</a:t>
            </a:r>
            <a:endParaRPr sz="1500"/>
          </a:p>
        </p:txBody>
      </p:sp>
      <p:sp>
        <p:nvSpPr>
          <p:cNvPr id="257" name="Google Shape;257;p34"/>
          <p:cNvSpPr txBox="1"/>
          <p:nvPr>
            <p:ph idx="4294967295" type="ctrTitle"/>
          </p:nvPr>
        </p:nvSpPr>
        <p:spPr>
          <a:xfrm>
            <a:off x="5017125" y="829600"/>
            <a:ext cx="3678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Number of Customers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by Months on Book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50" y="1555200"/>
            <a:ext cx="36385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150" y="1555200"/>
            <a:ext cx="37623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5"/>
          <p:cNvSpPr txBox="1"/>
          <p:nvPr>
            <p:ph type="ctrTitle"/>
          </p:nvPr>
        </p:nvSpPr>
        <p:spPr>
          <a:xfrm>
            <a:off x="0" y="0"/>
            <a:ext cx="6373500" cy="10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Initial Exploratory Analysis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type="ctrTitle"/>
          </p:nvPr>
        </p:nvSpPr>
        <p:spPr>
          <a:xfrm>
            <a:off x="3200400" y="730650"/>
            <a:ext cx="22521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Correlation Matrix</a:t>
            </a:r>
            <a:endParaRPr/>
          </a:p>
        </p:txBody>
      </p:sp>
      <p:sp>
        <p:nvSpPr>
          <p:cNvPr id="270" name="Google Shape;270;p36"/>
          <p:cNvSpPr txBox="1"/>
          <p:nvPr>
            <p:ph type="ctrTitle"/>
          </p:nvPr>
        </p:nvSpPr>
        <p:spPr>
          <a:xfrm>
            <a:off x="0" y="0"/>
            <a:ext cx="63735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Initial Exploratory Analysis</a:t>
            </a:r>
            <a:endParaRPr/>
          </a:p>
        </p:txBody>
      </p:sp>
      <p:pic>
        <p:nvPicPr>
          <p:cNvPr id="271" name="Google Shape;2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250" y="1256400"/>
            <a:ext cx="4933250" cy="37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type="ctrTitle"/>
          </p:nvPr>
        </p:nvSpPr>
        <p:spPr>
          <a:xfrm flipH="1">
            <a:off x="2520600" y="1198975"/>
            <a:ext cx="4102800" cy="31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Classification Analysis 1: </a:t>
            </a:r>
            <a:endParaRPr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Logistic Regression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77" name="Google Shape;277;p37"/>
          <p:cNvSpPr txBox="1"/>
          <p:nvPr>
            <p:ph idx="2" type="title"/>
          </p:nvPr>
        </p:nvSpPr>
        <p:spPr>
          <a:xfrm flipH="1">
            <a:off x="4365150" y="2014850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01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38"/>
          <p:cNvGraphicFramePr/>
          <p:nvPr/>
        </p:nvGraphicFramePr>
        <p:xfrm>
          <a:off x="407950" y="52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{2FC15DE7-49E9-488D-A02A-49A7BDBA10D6}</a:tableStyleId>
              </a:tblPr>
              <a:tblGrid>
                <a:gridCol w="1323975"/>
                <a:gridCol w="847725"/>
              </a:tblGrid>
              <a:tr h="2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Variables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b="1"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+ve Coefficients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</a:tr>
              <a:tr h="22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Contacts_Count_12_mon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0.4533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3BE7B"/>
                    </a:solidFill>
                  </a:tcPr>
                </a:tc>
              </a:tr>
              <a:tr h="22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Months_Inactive_12_mon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0.3824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C67D"/>
                    </a:solidFill>
                  </a:tcPr>
                </a:tc>
              </a:tr>
              <a:tr h="22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Dependent_count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0.2154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680"/>
                    </a:solidFill>
                  </a:tcPr>
                </a:tc>
              </a:tr>
              <a:tr h="22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C(Gender)[1]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0.1066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182"/>
                    </a:solidFill>
                  </a:tcPr>
                </a:tc>
              </a:tr>
              <a:tr h="22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C(Marital_Status)[T.Single]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0.0989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283"/>
                    </a:solidFill>
                  </a:tcPr>
                </a:tc>
              </a:tr>
              <a:tr h="22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Customer_Age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0.0773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83"/>
                    </a:solidFill>
                  </a:tcPr>
                </a:tc>
              </a:tr>
              <a:tr h="22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C(Education_Level)[T.6]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0.0174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A84"/>
                    </a:solidFill>
                  </a:tcPr>
                </a:tc>
              </a:tr>
              <a:tr h="22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C(Education_Level)[T.4]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0.0130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B84"/>
                    </a:solidFill>
                  </a:tcPr>
                </a:tc>
              </a:tr>
              <a:tr h="22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C(Education_Level)[T.3]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0.0111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B84"/>
                    </a:solidFill>
                  </a:tcPr>
                </a:tc>
              </a:tr>
              <a:tr h="22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C(Card_Category)[T.2]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0.0104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B84"/>
                    </a:solidFill>
                  </a:tcPr>
                </a:tc>
              </a:tr>
              <a:tr h="22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C(Education_Level)[T.5]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0.0098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B84"/>
                    </a:solidFill>
                  </a:tcPr>
                </a:tc>
              </a:tr>
              <a:tr h="22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C(Income_Category)[T.120]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0.0088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B84"/>
                    </a:solidFill>
                  </a:tcPr>
                </a:tc>
              </a:tr>
              <a:tr h="22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Avg_Utilization_Ratio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0.0062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B84"/>
                    </a:solidFill>
                  </a:tcPr>
                </a:tc>
              </a:tr>
              <a:tr h="22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C(Card_Category)[T.3]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0.0055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84"/>
                    </a:solidFill>
                  </a:tcPr>
                </a:tc>
              </a:tr>
              <a:tr h="22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C(Income_Category)[T.40]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0.0030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84"/>
                    </a:solidFill>
                  </a:tcPr>
                </a:tc>
              </a:tr>
              <a:tr h="22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C(Card_Category)[T.4]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0.0026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A83"/>
                    </a:solidFill>
                  </a:tcPr>
                </a:tc>
              </a:tr>
              <a:tr h="22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Total_Trans_Amt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983"/>
                    </a:solidFill>
                  </a:tcPr>
                </a:tc>
              </a:tr>
              <a:tr h="22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Credit_Limit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98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3" name="Google Shape;283;p38"/>
          <p:cNvGraphicFramePr/>
          <p:nvPr/>
        </p:nvGraphicFramePr>
        <p:xfrm>
          <a:off x="3059575" y="52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{2FC15DE7-49E9-488D-A02A-49A7BDBA10D6}</a:tableStyleId>
              </a:tblPr>
              <a:tblGrid>
                <a:gridCol w="1295400"/>
                <a:gridCol w="8096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Variables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-ve Coefficients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Total_Revolving_Bal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-0.0009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98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C(Education_Level)[T.2]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-0.0012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98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C(Income_Category)[T.80]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-0.0039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88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Total_Amt_Chng_Q4_Q1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-0.0295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81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C(Income_Category)[T.60]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-0.0346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B8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Months_on_book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-0.0538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37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C(Gender)[2]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-0.0564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27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C(Marital_Status)[T.Married]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-0.0574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17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Total_Ct_Chng_Q4_Q1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-0.0911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C37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Total_Trans_Ct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-0.0948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C27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Total_Relationship_Count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-0.3107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696B"/>
                    </a:solidFill>
                  </a:tcPr>
                </a:tc>
              </a:tr>
            </a:tbl>
          </a:graphicData>
        </a:graphic>
      </p:graphicFrame>
      <p:sp>
        <p:nvSpPr>
          <p:cNvPr id="284" name="Google Shape;284;p38"/>
          <p:cNvSpPr txBox="1"/>
          <p:nvPr/>
        </p:nvSpPr>
        <p:spPr>
          <a:xfrm>
            <a:off x="5984200" y="529875"/>
            <a:ext cx="293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*</a:t>
            </a:r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Categorical</a:t>
            </a:r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variables are converted to indicator variables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85" name="Google Shape;285;p38"/>
          <p:cNvSpPr txBox="1"/>
          <p:nvPr>
            <p:ph type="ctrTitle"/>
          </p:nvPr>
        </p:nvSpPr>
        <p:spPr>
          <a:xfrm>
            <a:off x="0" y="0"/>
            <a:ext cx="6373500" cy="10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Logistic Regression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/>
          <p:nvPr>
            <p:ph type="ctrTitle"/>
          </p:nvPr>
        </p:nvSpPr>
        <p:spPr>
          <a:xfrm>
            <a:off x="596375" y="625500"/>
            <a:ext cx="7706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Confusion Matrix for Logistic Regression </a:t>
            </a:r>
            <a:endParaRPr sz="1300"/>
          </a:p>
        </p:txBody>
      </p:sp>
      <p:sp>
        <p:nvSpPr>
          <p:cNvPr id="291" name="Google Shape;291;p39"/>
          <p:cNvSpPr txBox="1"/>
          <p:nvPr>
            <p:ph type="ctrTitle"/>
          </p:nvPr>
        </p:nvSpPr>
        <p:spPr>
          <a:xfrm>
            <a:off x="0" y="0"/>
            <a:ext cx="23367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Logistic Regression</a:t>
            </a:r>
            <a:endParaRPr/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25" y="1362100"/>
            <a:ext cx="3600450" cy="3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325" y="1362100"/>
            <a:ext cx="360045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/>
          <p:nvPr>
            <p:ph idx="4294967295" type="subTitle"/>
          </p:nvPr>
        </p:nvSpPr>
        <p:spPr>
          <a:xfrm>
            <a:off x="5533150" y="1277550"/>
            <a:ext cx="3258600" cy="19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DM Serif Display"/>
                <a:ea typeface="DM Serif Display"/>
                <a:cs typeface="DM Serif Display"/>
                <a:sym typeface="DM Serif Display"/>
              </a:rPr>
              <a:t>10 fold Cross Validation Performed</a:t>
            </a:r>
            <a:endParaRPr sz="14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DM Serif Display"/>
                <a:ea typeface="DM Serif Display"/>
                <a:cs typeface="DM Serif Display"/>
                <a:sym typeface="DM Serif Display"/>
              </a:rPr>
              <a:t>Optimal Nearest Neighbors: 10</a:t>
            </a:r>
            <a:endParaRPr sz="14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>
                <a:latin typeface="DM Serif Display"/>
                <a:ea typeface="DM Serif Display"/>
                <a:cs typeface="DM Serif Display"/>
                <a:sym typeface="DM Serif Display"/>
              </a:rPr>
              <a:t>Accuracy of score: 89.54%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40"/>
          <p:cNvSpPr txBox="1"/>
          <p:nvPr>
            <p:ph type="ctrTitle"/>
          </p:nvPr>
        </p:nvSpPr>
        <p:spPr>
          <a:xfrm>
            <a:off x="53250" y="42600"/>
            <a:ext cx="6373500" cy="10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KNN Model</a:t>
            </a:r>
            <a:endParaRPr/>
          </a:p>
        </p:txBody>
      </p:sp>
      <p:pic>
        <p:nvPicPr>
          <p:cNvPr id="300" name="Google Shape;3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375" y="1277550"/>
            <a:ext cx="385762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/>
          <p:nvPr>
            <p:ph type="ctrTitle"/>
          </p:nvPr>
        </p:nvSpPr>
        <p:spPr>
          <a:xfrm flipH="1">
            <a:off x="2520600" y="1009500"/>
            <a:ext cx="4102800" cy="31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Classification</a:t>
            </a:r>
            <a:r>
              <a:rPr lang="es">
                <a:solidFill>
                  <a:srgbClr val="F3F3F3"/>
                </a:solidFill>
              </a:rPr>
              <a:t> Analysis 2: 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K Nearest Neighbours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306" name="Google Shape;306;p41"/>
          <p:cNvSpPr txBox="1"/>
          <p:nvPr>
            <p:ph idx="2" type="title"/>
          </p:nvPr>
        </p:nvSpPr>
        <p:spPr>
          <a:xfrm flipH="1">
            <a:off x="4655700" y="20726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02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>
            <p:ph type="ctrTitle"/>
          </p:nvPr>
        </p:nvSpPr>
        <p:spPr>
          <a:xfrm flipH="1">
            <a:off x="2673000" y="1351375"/>
            <a:ext cx="4102800" cy="31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Classification</a:t>
            </a:r>
            <a:r>
              <a:rPr lang="es">
                <a:solidFill>
                  <a:srgbClr val="F3F3F3"/>
                </a:solidFill>
              </a:rPr>
              <a:t> Analysis 3: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Tree based algorithms 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312" name="Google Shape;312;p42"/>
          <p:cNvSpPr txBox="1"/>
          <p:nvPr>
            <p:ph idx="2" type="title"/>
          </p:nvPr>
        </p:nvSpPr>
        <p:spPr>
          <a:xfrm flipH="1">
            <a:off x="4808100" y="22250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03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250" y="1544125"/>
            <a:ext cx="7953052" cy="33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3"/>
          <p:cNvSpPr txBox="1"/>
          <p:nvPr/>
        </p:nvSpPr>
        <p:spPr>
          <a:xfrm>
            <a:off x="415000" y="606900"/>
            <a:ext cx="625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erif Display"/>
              <a:buChar char="●"/>
            </a:pPr>
            <a:r>
              <a:rPr lang="es" sz="1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Minimum Entropy used as splitting factor</a:t>
            </a:r>
            <a:endParaRPr sz="15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erif Display"/>
              <a:buChar char="●"/>
            </a:pPr>
            <a:r>
              <a:rPr lang="es" sz="1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Optimum Max depth =5  after 5-fold Cross Validation</a:t>
            </a:r>
            <a:endParaRPr sz="15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19" name="Google Shape;319;p43"/>
          <p:cNvSpPr txBox="1"/>
          <p:nvPr>
            <p:ph type="ctrTitle"/>
          </p:nvPr>
        </p:nvSpPr>
        <p:spPr>
          <a:xfrm>
            <a:off x="0" y="0"/>
            <a:ext cx="26547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Decision Trees</a:t>
            </a:r>
            <a:endParaRPr/>
          </a:p>
        </p:txBody>
      </p:sp>
      <p:sp>
        <p:nvSpPr>
          <p:cNvPr id="320" name="Google Shape;320;p43"/>
          <p:cNvSpPr txBox="1"/>
          <p:nvPr/>
        </p:nvSpPr>
        <p:spPr>
          <a:xfrm>
            <a:off x="3230250" y="1469575"/>
            <a:ext cx="317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Open Sans Light"/>
                <a:ea typeface="Open Sans Light"/>
                <a:cs typeface="Open Sans Light"/>
                <a:sym typeface="Open Sans Light"/>
              </a:rPr>
              <a:t>Decision Tree with max_depth = 3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 b="5444" l="0" r="0" t="5444"/>
          <a:stretch/>
        </p:blipFill>
        <p:spPr>
          <a:xfrm flipH="1">
            <a:off x="-2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>
            <p:ph idx="1" type="subTitle"/>
          </p:nvPr>
        </p:nvSpPr>
        <p:spPr>
          <a:xfrm>
            <a:off x="380575" y="1616475"/>
            <a:ext cx="8439300" cy="28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Banks are disturbed with more and more customers leaving their credit card services. They would like to be able to predict when a customer is going to leave so they can provide them better service and hopefully sway the customer’s decision in the </a:t>
            </a:r>
            <a:r>
              <a:rPr lang="es" sz="1200">
                <a:solidFill>
                  <a:schemeClr val="lt1"/>
                </a:solidFill>
              </a:rPr>
              <a:t>opposite</a:t>
            </a:r>
            <a:r>
              <a:rPr lang="es" sz="1200">
                <a:solidFill>
                  <a:schemeClr val="lt1"/>
                </a:solidFill>
              </a:rPr>
              <a:t> direction.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 Summation:</a:t>
            </a:r>
            <a:r>
              <a:rPr lang="es" sz="1200">
                <a:solidFill>
                  <a:schemeClr val="lt1"/>
                </a:solidFill>
              </a:rPr>
              <a:t> Predict and reduce churn.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/>
          <p:nvPr>
            <p:ph type="title"/>
          </p:nvPr>
        </p:nvSpPr>
        <p:spPr>
          <a:xfrm flipH="1">
            <a:off x="380577" y="296275"/>
            <a:ext cx="49113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Problem</a:t>
            </a:r>
            <a:r>
              <a:rPr lang="es">
                <a:solidFill>
                  <a:srgbClr val="F3F3F3"/>
                </a:solidFill>
              </a:rPr>
              <a:t> Statement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type="ctrTitle"/>
          </p:nvPr>
        </p:nvSpPr>
        <p:spPr>
          <a:xfrm>
            <a:off x="0" y="0"/>
            <a:ext cx="26547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Decision Trees</a:t>
            </a:r>
            <a:endParaRPr/>
          </a:p>
        </p:txBody>
      </p:sp>
      <p:sp>
        <p:nvSpPr>
          <p:cNvPr id="326" name="Google Shape;326;p44"/>
          <p:cNvSpPr txBox="1"/>
          <p:nvPr>
            <p:ph type="ctrTitle"/>
          </p:nvPr>
        </p:nvSpPr>
        <p:spPr>
          <a:xfrm>
            <a:off x="596375" y="625500"/>
            <a:ext cx="7706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Confusion Matrix for Decision Trees </a:t>
            </a:r>
            <a:endParaRPr sz="1300"/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75" y="1297625"/>
            <a:ext cx="3600450" cy="3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050" y="1297625"/>
            <a:ext cx="360045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/>
          <p:nvPr>
            <p:ph type="ctrTitle"/>
          </p:nvPr>
        </p:nvSpPr>
        <p:spPr>
          <a:xfrm>
            <a:off x="381500" y="1568050"/>
            <a:ext cx="3770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Combination</a:t>
            </a:r>
            <a:r>
              <a:rPr lang="es" sz="1300"/>
              <a:t> of multiple trees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n_estimators </a:t>
            </a:r>
            <a:r>
              <a:rPr b="1" lang="es" sz="1300"/>
              <a:t>=</a:t>
            </a:r>
            <a:r>
              <a:rPr lang="es" sz="1300"/>
              <a:t> 100</a:t>
            </a:r>
            <a:endParaRPr sz="1300"/>
          </a:p>
        </p:txBody>
      </p:sp>
      <p:sp>
        <p:nvSpPr>
          <p:cNvPr id="334" name="Google Shape;334;p45"/>
          <p:cNvSpPr txBox="1"/>
          <p:nvPr>
            <p:ph type="ctrTitle"/>
          </p:nvPr>
        </p:nvSpPr>
        <p:spPr>
          <a:xfrm>
            <a:off x="381500" y="1050825"/>
            <a:ext cx="63735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Random Forest, Variable Importance</a:t>
            </a:r>
            <a:endParaRPr/>
          </a:p>
        </p:txBody>
      </p:sp>
      <p:graphicFrame>
        <p:nvGraphicFramePr>
          <p:cNvPr id="335" name="Google Shape;335;p45"/>
          <p:cNvGraphicFramePr/>
          <p:nvPr/>
        </p:nvGraphicFramePr>
        <p:xfrm>
          <a:off x="5019025" y="4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{2FC15DE7-49E9-488D-A02A-49A7BDBA10D6}</a:tableStyleId>
              </a:tblPr>
              <a:tblGrid>
                <a:gridCol w="1933575"/>
                <a:gridCol w="847725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Top </a:t>
                      </a:r>
                      <a:r>
                        <a:rPr b="1"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Variables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Importance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Total_Trans_Amt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0.187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Total_Trans_Ct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1B8E1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Total_Revolving_Bal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0.110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CFEB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Total_Ct_Chng_Q4_Q1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0.102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D2ED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Avg_Utilization_Ratio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0.068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3F4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Total_Relationship_Count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0.066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4F4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Total_Amt_Chng_Q4_Q1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0.064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4F4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Credit_Limit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EF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Customer_Age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0.036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2FA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Months_on_book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5FB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Contacts_Count_12_mon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7F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Months_Inactive_12_mon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7F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Dependent_count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CF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C(Marital_Status)[T.Married]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6" name="Google Shape;336;p45"/>
          <p:cNvSpPr txBox="1"/>
          <p:nvPr>
            <p:ph type="ctrTitle"/>
          </p:nvPr>
        </p:nvSpPr>
        <p:spPr>
          <a:xfrm>
            <a:off x="0" y="0"/>
            <a:ext cx="26547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Decision Trees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>
            <p:ph type="ctrTitle"/>
          </p:nvPr>
        </p:nvSpPr>
        <p:spPr>
          <a:xfrm>
            <a:off x="0" y="0"/>
            <a:ext cx="26547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Decision Trees</a:t>
            </a:r>
            <a:endParaRPr/>
          </a:p>
        </p:txBody>
      </p:sp>
      <p:sp>
        <p:nvSpPr>
          <p:cNvPr id="342" name="Google Shape;342;p46"/>
          <p:cNvSpPr txBox="1"/>
          <p:nvPr>
            <p:ph type="ctrTitle"/>
          </p:nvPr>
        </p:nvSpPr>
        <p:spPr>
          <a:xfrm>
            <a:off x="596375" y="625500"/>
            <a:ext cx="7706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Confusion Matrix for Random Forest </a:t>
            </a:r>
            <a:endParaRPr sz="1300"/>
          </a:p>
        </p:txBody>
      </p:sp>
      <p:pic>
        <p:nvPicPr>
          <p:cNvPr id="343" name="Google Shape;3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25" y="1372175"/>
            <a:ext cx="3600450" cy="3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825" y="1372175"/>
            <a:ext cx="360045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7"/>
          <p:cNvSpPr txBox="1"/>
          <p:nvPr>
            <p:ph idx="4294967295" type="ctrTitle"/>
          </p:nvPr>
        </p:nvSpPr>
        <p:spPr>
          <a:xfrm>
            <a:off x="2485275" y="2377400"/>
            <a:ext cx="4029000" cy="29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</a:rPr>
              <a:t>Secondary Exploratory Analysis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2"/>
                </a:solidFill>
              </a:rPr>
              <a:t>Based on regression model variable importance statistics</a:t>
            </a:r>
            <a:endParaRPr sz="1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/>
          <p:nvPr>
            <p:ph type="ctrTitle"/>
          </p:nvPr>
        </p:nvSpPr>
        <p:spPr>
          <a:xfrm>
            <a:off x="0" y="0"/>
            <a:ext cx="36573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Secondary Exploratory Analysis</a:t>
            </a:r>
            <a:endParaRPr/>
          </a:p>
        </p:txBody>
      </p:sp>
      <p:sp>
        <p:nvSpPr>
          <p:cNvPr id="355" name="Google Shape;355;p48"/>
          <p:cNvSpPr txBox="1"/>
          <p:nvPr>
            <p:ph type="ctrTitle"/>
          </p:nvPr>
        </p:nvSpPr>
        <p:spPr>
          <a:xfrm>
            <a:off x="596375" y="625500"/>
            <a:ext cx="7706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Total Transaction Count</a:t>
            </a:r>
            <a:endParaRPr sz="1300"/>
          </a:p>
        </p:txBody>
      </p:sp>
      <p:pic>
        <p:nvPicPr>
          <p:cNvPr id="356" name="Google Shape;35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76" y="1422300"/>
            <a:ext cx="3866984" cy="26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8"/>
          <p:cNvSpPr txBox="1"/>
          <p:nvPr>
            <p:ph type="ctrTitle"/>
          </p:nvPr>
        </p:nvSpPr>
        <p:spPr>
          <a:xfrm>
            <a:off x="799825" y="1070700"/>
            <a:ext cx="38670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Total Transaction Count and Attrition Rate</a:t>
            </a:r>
            <a:endParaRPr sz="1100"/>
          </a:p>
        </p:txBody>
      </p:sp>
      <p:sp>
        <p:nvSpPr>
          <p:cNvPr id="358" name="Google Shape;358;p48"/>
          <p:cNvSpPr txBox="1"/>
          <p:nvPr>
            <p:ph type="ctrTitle"/>
          </p:nvPr>
        </p:nvSpPr>
        <p:spPr>
          <a:xfrm>
            <a:off x="4968075" y="1070700"/>
            <a:ext cx="38670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Total Transaction Count and Marital Status</a:t>
            </a:r>
            <a:endParaRPr sz="1100"/>
          </a:p>
        </p:txBody>
      </p:sp>
      <p:pic>
        <p:nvPicPr>
          <p:cNvPr id="359" name="Google Shape;3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0275" y="1422300"/>
            <a:ext cx="3867000" cy="2652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 txBox="1"/>
          <p:nvPr>
            <p:ph type="ctrTitle"/>
          </p:nvPr>
        </p:nvSpPr>
        <p:spPr>
          <a:xfrm>
            <a:off x="0" y="0"/>
            <a:ext cx="36573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Secondary Exploratory Analysis</a:t>
            </a:r>
            <a:endParaRPr/>
          </a:p>
        </p:txBody>
      </p:sp>
      <p:sp>
        <p:nvSpPr>
          <p:cNvPr id="365" name="Google Shape;365;p49"/>
          <p:cNvSpPr txBox="1"/>
          <p:nvPr>
            <p:ph type="ctrTitle"/>
          </p:nvPr>
        </p:nvSpPr>
        <p:spPr>
          <a:xfrm>
            <a:off x="596375" y="625500"/>
            <a:ext cx="7706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Total Transaction Count</a:t>
            </a:r>
            <a:endParaRPr sz="1300"/>
          </a:p>
        </p:txBody>
      </p:sp>
      <p:pic>
        <p:nvPicPr>
          <p:cNvPr id="366" name="Google Shape;3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00" y="1388188"/>
            <a:ext cx="3895725" cy="267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650" y="1388188"/>
            <a:ext cx="3895725" cy="267193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9"/>
          <p:cNvSpPr txBox="1"/>
          <p:nvPr>
            <p:ph type="ctrTitle"/>
          </p:nvPr>
        </p:nvSpPr>
        <p:spPr>
          <a:xfrm>
            <a:off x="735550" y="1070700"/>
            <a:ext cx="38670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Total Transaction Count and Gender</a:t>
            </a:r>
            <a:endParaRPr sz="1100"/>
          </a:p>
        </p:txBody>
      </p:sp>
      <p:sp>
        <p:nvSpPr>
          <p:cNvPr id="369" name="Google Shape;369;p49"/>
          <p:cNvSpPr txBox="1"/>
          <p:nvPr>
            <p:ph type="ctrTitle"/>
          </p:nvPr>
        </p:nvSpPr>
        <p:spPr>
          <a:xfrm>
            <a:off x="5149350" y="1070700"/>
            <a:ext cx="38670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Total Transaction Count and Income Category</a:t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>
            <p:ph type="ctrTitle"/>
          </p:nvPr>
        </p:nvSpPr>
        <p:spPr>
          <a:xfrm>
            <a:off x="0" y="0"/>
            <a:ext cx="36573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Secondary Exploratory Analysis</a:t>
            </a:r>
            <a:endParaRPr/>
          </a:p>
        </p:txBody>
      </p:sp>
      <p:sp>
        <p:nvSpPr>
          <p:cNvPr id="375" name="Google Shape;375;p50"/>
          <p:cNvSpPr txBox="1"/>
          <p:nvPr>
            <p:ph type="ctrTitle"/>
          </p:nvPr>
        </p:nvSpPr>
        <p:spPr>
          <a:xfrm>
            <a:off x="596375" y="625500"/>
            <a:ext cx="7706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Total Transaction Count</a:t>
            </a:r>
            <a:endParaRPr sz="1300"/>
          </a:p>
        </p:txBody>
      </p:sp>
      <p:pic>
        <p:nvPicPr>
          <p:cNvPr id="376" name="Google Shape;3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925" y="1571975"/>
            <a:ext cx="4224575" cy="25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0"/>
          <p:cNvSpPr txBox="1"/>
          <p:nvPr>
            <p:ph type="ctrTitle"/>
          </p:nvPr>
        </p:nvSpPr>
        <p:spPr>
          <a:xfrm>
            <a:off x="718575" y="1176300"/>
            <a:ext cx="38670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Total Transaction Count and Education Level</a:t>
            </a:r>
            <a:endParaRPr sz="1100"/>
          </a:p>
        </p:txBody>
      </p:sp>
      <p:sp>
        <p:nvSpPr>
          <p:cNvPr id="378" name="Google Shape;378;p50"/>
          <p:cNvSpPr txBox="1"/>
          <p:nvPr>
            <p:ph type="ctrTitle"/>
          </p:nvPr>
        </p:nvSpPr>
        <p:spPr>
          <a:xfrm>
            <a:off x="4827700" y="1176300"/>
            <a:ext cx="38670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Total Transaction Count and Age</a:t>
            </a:r>
            <a:endParaRPr sz="1100"/>
          </a:p>
        </p:txBody>
      </p:sp>
      <p:pic>
        <p:nvPicPr>
          <p:cNvPr id="379" name="Google Shape;37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51" y="1503300"/>
            <a:ext cx="3867000" cy="2652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/>
          <p:nvPr>
            <p:ph type="ctrTitle"/>
          </p:nvPr>
        </p:nvSpPr>
        <p:spPr>
          <a:xfrm>
            <a:off x="0" y="0"/>
            <a:ext cx="36573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Secondary Exploratory Analysis</a:t>
            </a:r>
            <a:endParaRPr/>
          </a:p>
        </p:txBody>
      </p:sp>
      <p:pic>
        <p:nvPicPr>
          <p:cNvPr id="385" name="Google Shape;38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38" y="1416825"/>
            <a:ext cx="3762375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1"/>
          <p:cNvSpPr txBox="1"/>
          <p:nvPr>
            <p:ph type="ctrTitle"/>
          </p:nvPr>
        </p:nvSpPr>
        <p:spPr>
          <a:xfrm>
            <a:off x="596375" y="625500"/>
            <a:ext cx="7706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Total Revolving Balance</a:t>
            </a:r>
            <a:endParaRPr sz="1300"/>
          </a:p>
        </p:txBody>
      </p:sp>
      <p:sp>
        <p:nvSpPr>
          <p:cNvPr id="387" name="Google Shape;387;p51"/>
          <p:cNvSpPr txBox="1"/>
          <p:nvPr>
            <p:ph type="ctrTitle"/>
          </p:nvPr>
        </p:nvSpPr>
        <p:spPr>
          <a:xfrm>
            <a:off x="1125575" y="1070700"/>
            <a:ext cx="38670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Total Revolving Balance and Attrition Rate</a:t>
            </a:r>
            <a:endParaRPr sz="1100"/>
          </a:p>
        </p:txBody>
      </p:sp>
      <p:sp>
        <p:nvSpPr>
          <p:cNvPr id="388" name="Google Shape;388;p51"/>
          <p:cNvSpPr txBox="1"/>
          <p:nvPr>
            <p:ph type="ctrTitle"/>
          </p:nvPr>
        </p:nvSpPr>
        <p:spPr>
          <a:xfrm>
            <a:off x="5277000" y="1150875"/>
            <a:ext cx="38670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Total Revolving Balance and Dependent Count</a:t>
            </a:r>
            <a:endParaRPr sz="1100"/>
          </a:p>
        </p:txBody>
      </p:sp>
      <p:pic>
        <p:nvPicPr>
          <p:cNvPr id="389" name="Google Shape;38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938" y="1416825"/>
            <a:ext cx="376237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2"/>
          <p:cNvSpPr txBox="1"/>
          <p:nvPr>
            <p:ph type="ctrTitle"/>
          </p:nvPr>
        </p:nvSpPr>
        <p:spPr>
          <a:xfrm>
            <a:off x="0" y="0"/>
            <a:ext cx="36573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Secondary Exploratory Analysis</a:t>
            </a:r>
            <a:endParaRPr/>
          </a:p>
        </p:txBody>
      </p:sp>
      <p:sp>
        <p:nvSpPr>
          <p:cNvPr id="395" name="Google Shape;395;p52"/>
          <p:cNvSpPr txBox="1"/>
          <p:nvPr>
            <p:ph type="ctrTitle"/>
          </p:nvPr>
        </p:nvSpPr>
        <p:spPr>
          <a:xfrm>
            <a:off x="596375" y="625500"/>
            <a:ext cx="7706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Total Revolving Balance</a:t>
            </a:r>
            <a:endParaRPr sz="1300"/>
          </a:p>
        </p:txBody>
      </p:sp>
      <p:sp>
        <p:nvSpPr>
          <p:cNvPr id="396" name="Google Shape;396;p52"/>
          <p:cNvSpPr txBox="1"/>
          <p:nvPr>
            <p:ph type="ctrTitle"/>
          </p:nvPr>
        </p:nvSpPr>
        <p:spPr>
          <a:xfrm>
            <a:off x="1125575" y="1070700"/>
            <a:ext cx="38670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Total Revolving Balance and Card Type</a:t>
            </a:r>
            <a:endParaRPr sz="1100"/>
          </a:p>
        </p:txBody>
      </p:sp>
      <p:pic>
        <p:nvPicPr>
          <p:cNvPr id="397" name="Google Shape;3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63" y="1476375"/>
            <a:ext cx="3762375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2"/>
          <p:cNvSpPr txBox="1"/>
          <p:nvPr>
            <p:ph type="ctrTitle"/>
          </p:nvPr>
        </p:nvSpPr>
        <p:spPr>
          <a:xfrm>
            <a:off x="5050875" y="1070700"/>
            <a:ext cx="38670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Total Revolving Balance and Income Category</a:t>
            </a:r>
            <a:endParaRPr sz="1100"/>
          </a:p>
        </p:txBody>
      </p:sp>
      <p:pic>
        <p:nvPicPr>
          <p:cNvPr id="399" name="Google Shape;39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279" y="1466850"/>
            <a:ext cx="3762375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3"/>
          <p:cNvPicPr preferRelativeResize="0"/>
          <p:nvPr/>
        </p:nvPicPr>
        <p:blipFill rotWithShape="1">
          <a:blip r:embed="rId3">
            <a:alphaModFix/>
          </a:blip>
          <a:srcRect b="0" l="0" r="0" t="11237"/>
          <a:stretch/>
        </p:blipFill>
        <p:spPr>
          <a:xfrm>
            <a:off x="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3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</a:rPr>
              <a:t>Business Insights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06" name="Google Shape;406;p53"/>
          <p:cNvSpPr txBox="1"/>
          <p:nvPr/>
        </p:nvSpPr>
        <p:spPr>
          <a:xfrm>
            <a:off x="4015875" y="202250"/>
            <a:ext cx="46947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Open Sans"/>
                <a:ea typeface="Open Sans"/>
                <a:cs typeface="Open Sans"/>
                <a:sym typeface="Open Sans"/>
              </a:rPr>
              <a:t>What do we know?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 Light"/>
                <a:ea typeface="Open Sans Light"/>
                <a:cs typeface="Open Sans Light"/>
                <a:sym typeface="Open Sans Light"/>
              </a:rPr>
              <a:t>Those who stay have </a:t>
            </a: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b="1" lang="es" u="sng">
                <a:latin typeface="Open Sans"/>
                <a:ea typeface="Open Sans"/>
                <a:cs typeface="Open Sans"/>
                <a:sym typeface="Open Sans"/>
              </a:rPr>
              <a:t>higher utilization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Char char="●"/>
            </a:pPr>
            <a:r>
              <a:rPr lang="es" sz="1000">
                <a:latin typeface="Open Sans Light"/>
                <a:ea typeface="Open Sans Light"/>
                <a:cs typeface="Open Sans Light"/>
                <a:sym typeface="Open Sans Light"/>
              </a:rPr>
              <a:t>Higher total revolving balances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Char char="●"/>
            </a:pPr>
            <a:r>
              <a:rPr lang="es" sz="1000">
                <a:latin typeface="Open Sans Light"/>
                <a:ea typeface="Open Sans Light"/>
                <a:cs typeface="Open Sans Light"/>
                <a:sym typeface="Open Sans Light"/>
              </a:rPr>
              <a:t>Higher transaction counts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Char char="●"/>
            </a:pPr>
            <a:r>
              <a:rPr lang="es" sz="1000">
                <a:latin typeface="Open Sans Light"/>
                <a:ea typeface="Open Sans Light"/>
                <a:cs typeface="Open Sans Light"/>
                <a:sym typeface="Open Sans Light"/>
              </a:rPr>
              <a:t>Higher total change in transaction ratio  Q4 - Q1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Char char="●"/>
            </a:pPr>
            <a:r>
              <a:rPr lang="es" sz="1000">
                <a:latin typeface="Open Sans Light"/>
                <a:ea typeface="Open Sans Light"/>
                <a:cs typeface="Open Sans Light"/>
                <a:sym typeface="Open Sans Light"/>
              </a:rPr>
              <a:t>Higher total relationship count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Char char="●"/>
            </a:pPr>
            <a:r>
              <a:rPr lang="es" sz="1000">
                <a:latin typeface="Open Sans Light"/>
                <a:ea typeface="Open Sans Light"/>
                <a:cs typeface="Open Sans Light"/>
                <a:sym typeface="Open Sans Light"/>
              </a:rPr>
              <a:t>Double the average utilization ratio 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Open Sans"/>
                <a:ea typeface="Open Sans"/>
                <a:cs typeface="Open Sans"/>
                <a:sym typeface="Open Sans"/>
              </a:rPr>
              <a:t>What else do we know?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 Light"/>
                <a:ea typeface="Open Sans Light"/>
                <a:cs typeface="Open Sans Light"/>
                <a:sym typeface="Open Sans Light"/>
              </a:rPr>
              <a:t>Regardless of the type of card, number of kids, income category, marital status, gender, age, and months on book, utilization reigns supreme.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What do we do?</a:t>
            </a:r>
            <a:r>
              <a:rPr lang="es"/>
              <a:t>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 Light"/>
                <a:ea typeface="Open Sans Light"/>
                <a:cs typeface="Open Sans Light"/>
                <a:sym typeface="Open Sans Light"/>
              </a:rPr>
              <a:t>Encourage sustained, routine usage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 Light"/>
                <a:ea typeface="Open Sans Light"/>
                <a:cs typeface="Open Sans Light"/>
                <a:sym typeface="Open Sans Light"/>
              </a:rPr>
              <a:t>Watch for dips in usage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 Light"/>
                <a:ea typeface="Open Sans Light"/>
                <a:cs typeface="Open Sans Light"/>
                <a:sym typeface="Open Sans Light"/>
              </a:rPr>
              <a:t>Implement rewards (cash back) strategies for those who spend a certain amount or transact a certain amount of times each month.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ctrTitle"/>
          </p:nvPr>
        </p:nvSpPr>
        <p:spPr>
          <a:xfrm>
            <a:off x="0" y="0"/>
            <a:ext cx="2154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Process</a:t>
            </a:r>
            <a:r>
              <a:rPr lang="es"/>
              <a:t> Overview </a:t>
            </a:r>
            <a:endParaRPr/>
          </a:p>
        </p:txBody>
      </p:sp>
      <p:sp>
        <p:nvSpPr>
          <p:cNvPr id="152" name="Google Shape;152;p27"/>
          <p:cNvSpPr/>
          <p:nvPr/>
        </p:nvSpPr>
        <p:spPr>
          <a:xfrm>
            <a:off x="2878233" y="3066012"/>
            <a:ext cx="34341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/>
          <p:nvPr/>
        </p:nvSpPr>
        <p:spPr>
          <a:xfrm>
            <a:off x="3311820" y="2373308"/>
            <a:ext cx="2567100" cy="844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800"/>
              </a:solidFill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3716851" y="1680609"/>
            <a:ext cx="17568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7"/>
          <p:cNvSpPr/>
          <p:nvPr/>
        </p:nvSpPr>
        <p:spPr>
          <a:xfrm>
            <a:off x="4076268" y="987900"/>
            <a:ext cx="1038000" cy="844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7"/>
          <p:cNvSpPr/>
          <p:nvPr/>
        </p:nvSpPr>
        <p:spPr>
          <a:xfrm>
            <a:off x="2290725" y="3758700"/>
            <a:ext cx="4609200" cy="844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7"/>
          <p:cNvSpPr txBox="1"/>
          <p:nvPr>
            <p:ph idx="4294967295" type="ctrTitle"/>
          </p:nvPr>
        </p:nvSpPr>
        <p:spPr>
          <a:xfrm flipH="1">
            <a:off x="7067522" y="3843575"/>
            <a:ext cx="9930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5</a:t>
            </a:r>
            <a:endParaRPr sz="1400"/>
          </a:p>
        </p:txBody>
      </p:sp>
      <p:sp>
        <p:nvSpPr>
          <p:cNvPr id="158" name="Google Shape;158;p27"/>
          <p:cNvSpPr txBox="1"/>
          <p:nvPr/>
        </p:nvSpPr>
        <p:spPr>
          <a:xfrm>
            <a:off x="7147922" y="4137348"/>
            <a:ext cx="1319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Open Sans Light"/>
                <a:ea typeface="Open Sans Light"/>
                <a:cs typeface="Open Sans Light"/>
                <a:sym typeface="Open Sans Light"/>
              </a:rPr>
              <a:t>Business insights 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Open Sans Light"/>
                <a:ea typeface="Open Sans Light"/>
                <a:cs typeface="Open Sans Light"/>
                <a:sym typeface="Open Sans Light"/>
              </a:rPr>
              <a:t>Potential Drawbacks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Open Sans Light"/>
                <a:ea typeface="Open Sans Light"/>
                <a:cs typeface="Open Sans Light"/>
                <a:sym typeface="Open Sans Light"/>
              </a:rPr>
              <a:t>Next Steps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9" name="Google Shape;159;p27"/>
          <p:cNvSpPr txBox="1"/>
          <p:nvPr>
            <p:ph idx="4294967295" type="ctrTitle"/>
          </p:nvPr>
        </p:nvSpPr>
        <p:spPr>
          <a:xfrm flipH="1">
            <a:off x="5964247" y="2297135"/>
            <a:ext cx="1127400" cy="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3</a:t>
            </a:r>
            <a:endParaRPr sz="1400"/>
          </a:p>
        </p:txBody>
      </p:sp>
      <p:sp>
        <p:nvSpPr>
          <p:cNvPr id="160" name="Google Shape;160;p27"/>
          <p:cNvSpPr txBox="1"/>
          <p:nvPr/>
        </p:nvSpPr>
        <p:spPr>
          <a:xfrm>
            <a:off x="6047201" y="2569050"/>
            <a:ext cx="21243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Open Sans Light"/>
                <a:ea typeface="Open Sans Light"/>
                <a:cs typeface="Open Sans Light"/>
                <a:sym typeface="Open Sans Light"/>
              </a:rPr>
              <a:t>Regression and classification models 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61" name="Google Shape;161;p27"/>
          <p:cNvSpPr txBox="1"/>
          <p:nvPr>
            <p:ph idx="4294967295" type="ctrTitle"/>
          </p:nvPr>
        </p:nvSpPr>
        <p:spPr>
          <a:xfrm flipH="1">
            <a:off x="4774000" y="987900"/>
            <a:ext cx="11274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1</a:t>
            </a:r>
            <a:endParaRPr sz="1400"/>
          </a:p>
        </p:txBody>
      </p:sp>
      <p:sp>
        <p:nvSpPr>
          <p:cNvPr id="162" name="Google Shape;162;p27"/>
          <p:cNvSpPr txBox="1"/>
          <p:nvPr/>
        </p:nvSpPr>
        <p:spPr>
          <a:xfrm>
            <a:off x="4817925" y="1074285"/>
            <a:ext cx="14976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Open Sans Light"/>
                <a:ea typeface="Open Sans Light"/>
                <a:cs typeface="Open Sans Light"/>
                <a:sym typeface="Open Sans Light"/>
              </a:rPr>
              <a:t>Cleaned the data</a:t>
            </a:r>
            <a:r>
              <a:rPr lang="es" sz="100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63" name="Google Shape;163;p27"/>
          <p:cNvSpPr txBox="1"/>
          <p:nvPr>
            <p:ph idx="4294967295" type="ctrTitle"/>
          </p:nvPr>
        </p:nvSpPr>
        <p:spPr>
          <a:xfrm flipH="1">
            <a:off x="5574125" y="1680600"/>
            <a:ext cx="11274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2</a:t>
            </a:r>
            <a:endParaRPr sz="1400"/>
          </a:p>
        </p:txBody>
      </p:sp>
      <p:sp>
        <p:nvSpPr>
          <p:cNvPr id="164" name="Google Shape;164;p27"/>
          <p:cNvSpPr txBox="1"/>
          <p:nvPr>
            <p:ph idx="4294967295" type="ctrTitle"/>
          </p:nvPr>
        </p:nvSpPr>
        <p:spPr>
          <a:xfrm flipH="1">
            <a:off x="6422554" y="3066000"/>
            <a:ext cx="11274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Step 4</a:t>
            </a:r>
            <a:endParaRPr sz="1400"/>
          </a:p>
        </p:txBody>
      </p:sp>
      <p:sp>
        <p:nvSpPr>
          <p:cNvPr id="165" name="Google Shape;165;p27"/>
          <p:cNvSpPr txBox="1"/>
          <p:nvPr/>
        </p:nvSpPr>
        <p:spPr>
          <a:xfrm>
            <a:off x="6498748" y="3346900"/>
            <a:ext cx="21546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Open Sans Light"/>
                <a:ea typeface="Open Sans Light"/>
                <a:cs typeface="Open Sans Light"/>
                <a:sym typeface="Open Sans Light"/>
              </a:rPr>
              <a:t>Secondary analysis based on models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4076275" y="1680600"/>
            <a:ext cx="1038000" cy="152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/>
          <p:nvPr/>
        </p:nvSpPr>
        <p:spPr>
          <a:xfrm>
            <a:off x="3311825" y="3066002"/>
            <a:ext cx="2567100" cy="131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27"/>
          <p:cNvGrpSpPr/>
          <p:nvPr/>
        </p:nvGrpSpPr>
        <p:grpSpPr>
          <a:xfrm>
            <a:off x="4385891" y="2023387"/>
            <a:ext cx="378484" cy="295718"/>
            <a:chOff x="4930500" y="1006450"/>
            <a:chExt cx="257000" cy="200800"/>
          </a:xfrm>
        </p:grpSpPr>
        <p:sp>
          <p:nvSpPr>
            <p:cNvPr id="169" name="Google Shape;169;p27"/>
            <p:cNvSpPr/>
            <p:nvPr/>
          </p:nvSpPr>
          <p:spPr>
            <a:xfrm>
              <a:off x="4930500" y="1006450"/>
              <a:ext cx="257000" cy="200800"/>
            </a:xfrm>
            <a:custGeom>
              <a:rect b="b" l="l" r="r" t="t"/>
              <a:pathLst>
                <a:path extrusionOk="0" h="8032" w="10280">
                  <a:moveTo>
                    <a:pt x="9955" y="324"/>
                  </a:moveTo>
                  <a:lnTo>
                    <a:pt x="9955" y="652"/>
                  </a:lnTo>
                  <a:lnTo>
                    <a:pt x="8764" y="652"/>
                  </a:lnTo>
                  <a:cubicBezTo>
                    <a:pt x="8676" y="655"/>
                    <a:pt x="8606" y="726"/>
                    <a:pt x="8606" y="814"/>
                  </a:cubicBezTo>
                  <a:cubicBezTo>
                    <a:pt x="8606" y="901"/>
                    <a:pt x="8676" y="974"/>
                    <a:pt x="8764" y="977"/>
                  </a:cubicBezTo>
                  <a:lnTo>
                    <a:pt x="9687" y="977"/>
                  </a:lnTo>
                  <a:lnTo>
                    <a:pt x="9687" y="5758"/>
                  </a:lnTo>
                  <a:lnTo>
                    <a:pt x="4163" y="5758"/>
                  </a:lnTo>
                  <a:lnTo>
                    <a:pt x="4163" y="5602"/>
                  </a:lnTo>
                  <a:cubicBezTo>
                    <a:pt x="4163" y="5512"/>
                    <a:pt x="4090" y="5439"/>
                    <a:pt x="4000" y="5439"/>
                  </a:cubicBezTo>
                  <a:lnTo>
                    <a:pt x="3733" y="5439"/>
                  </a:lnTo>
                  <a:cubicBezTo>
                    <a:pt x="3702" y="5337"/>
                    <a:pt x="3661" y="5239"/>
                    <a:pt x="3611" y="5144"/>
                  </a:cubicBezTo>
                  <a:lnTo>
                    <a:pt x="3799" y="4956"/>
                  </a:lnTo>
                  <a:cubicBezTo>
                    <a:pt x="3863" y="4893"/>
                    <a:pt x="3863" y="4790"/>
                    <a:pt x="3799" y="4726"/>
                  </a:cubicBezTo>
                  <a:lnTo>
                    <a:pt x="3307" y="4233"/>
                  </a:lnTo>
                  <a:cubicBezTo>
                    <a:pt x="3274" y="4201"/>
                    <a:pt x="3233" y="4186"/>
                    <a:pt x="3191" y="4186"/>
                  </a:cubicBezTo>
                  <a:cubicBezTo>
                    <a:pt x="3150" y="4186"/>
                    <a:pt x="3108" y="4201"/>
                    <a:pt x="3077" y="4233"/>
                  </a:cubicBezTo>
                  <a:lnTo>
                    <a:pt x="2888" y="4422"/>
                  </a:lnTo>
                  <a:cubicBezTo>
                    <a:pt x="2794" y="4370"/>
                    <a:pt x="2696" y="4330"/>
                    <a:pt x="2593" y="4298"/>
                  </a:cubicBezTo>
                  <a:lnTo>
                    <a:pt x="2593" y="4032"/>
                  </a:lnTo>
                  <a:cubicBezTo>
                    <a:pt x="2593" y="3942"/>
                    <a:pt x="2521" y="3870"/>
                    <a:pt x="2430" y="3870"/>
                  </a:cubicBezTo>
                  <a:lnTo>
                    <a:pt x="2029" y="3870"/>
                  </a:lnTo>
                  <a:lnTo>
                    <a:pt x="2029" y="975"/>
                  </a:lnTo>
                  <a:lnTo>
                    <a:pt x="8201" y="975"/>
                  </a:lnTo>
                  <a:cubicBezTo>
                    <a:pt x="8204" y="975"/>
                    <a:pt x="8206" y="976"/>
                    <a:pt x="8208" y="976"/>
                  </a:cubicBezTo>
                  <a:cubicBezTo>
                    <a:pt x="8297" y="976"/>
                    <a:pt x="8370" y="903"/>
                    <a:pt x="8370" y="814"/>
                  </a:cubicBezTo>
                  <a:cubicBezTo>
                    <a:pt x="8370" y="724"/>
                    <a:pt x="8296" y="651"/>
                    <a:pt x="8206" y="651"/>
                  </a:cubicBezTo>
                  <a:cubicBezTo>
                    <a:pt x="8205" y="651"/>
                    <a:pt x="8203" y="651"/>
                    <a:pt x="8201" y="651"/>
                  </a:cubicBezTo>
                  <a:lnTo>
                    <a:pt x="1763" y="651"/>
                  </a:lnTo>
                  <a:lnTo>
                    <a:pt x="1763" y="324"/>
                  </a:lnTo>
                  <a:close/>
                  <a:moveTo>
                    <a:pt x="9954" y="6083"/>
                  </a:moveTo>
                  <a:lnTo>
                    <a:pt x="9954" y="6411"/>
                  </a:lnTo>
                  <a:lnTo>
                    <a:pt x="4118" y="6411"/>
                  </a:lnTo>
                  <a:cubicBezTo>
                    <a:pt x="4147" y="6380"/>
                    <a:pt x="4162" y="6341"/>
                    <a:pt x="4163" y="6299"/>
                  </a:cubicBezTo>
                  <a:lnTo>
                    <a:pt x="4163" y="6112"/>
                  </a:lnTo>
                  <a:lnTo>
                    <a:pt x="9850" y="6112"/>
                  </a:lnTo>
                  <a:cubicBezTo>
                    <a:pt x="9852" y="6112"/>
                    <a:pt x="9854" y="6112"/>
                    <a:pt x="9856" y="6112"/>
                  </a:cubicBezTo>
                  <a:cubicBezTo>
                    <a:pt x="9888" y="6112"/>
                    <a:pt x="9918" y="6102"/>
                    <a:pt x="9943" y="6083"/>
                  </a:cubicBezTo>
                  <a:close/>
                  <a:moveTo>
                    <a:pt x="2268" y="4194"/>
                  </a:moveTo>
                  <a:lnTo>
                    <a:pt x="2268" y="4423"/>
                  </a:lnTo>
                  <a:cubicBezTo>
                    <a:pt x="2268" y="4498"/>
                    <a:pt x="2320" y="4564"/>
                    <a:pt x="2394" y="4582"/>
                  </a:cubicBezTo>
                  <a:cubicBezTo>
                    <a:pt x="2547" y="4617"/>
                    <a:pt x="2694" y="4677"/>
                    <a:pt x="2827" y="4761"/>
                  </a:cubicBezTo>
                  <a:cubicBezTo>
                    <a:pt x="2854" y="4777"/>
                    <a:pt x="2884" y="4786"/>
                    <a:pt x="2914" y="4786"/>
                  </a:cubicBezTo>
                  <a:cubicBezTo>
                    <a:pt x="2956" y="4786"/>
                    <a:pt x="2998" y="4769"/>
                    <a:pt x="3029" y="4738"/>
                  </a:cubicBezTo>
                  <a:lnTo>
                    <a:pt x="3191" y="4576"/>
                  </a:lnTo>
                  <a:lnTo>
                    <a:pt x="3455" y="4842"/>
                  </a:lnTo>
                  <a:lnTo>
                    <a:pt x="3293" y="5003"/>
                  </a:lnTo>
                  <a:cubicBezTo>
                    <a:pt x="3239" y="5056"/>
                    <a:pt x="3230" y="5140"/>
                    <a:pt x="3270" y="5205"/>
                  </a:cubicBezTo>
                  <a:cubicBezTo>
                    <a:pt x="3355" y="5338"/>
                    <a:pt x="3416" y="5485"/>
                    <a:pt x="3451" y="5638"/>
                  </a:cubicBezTo>
                  <a:cubicBezTo>
                    <a:pt x="3468" y="5712"/>
                    <a:pt x="3533" y="5765"/>
                    <a:pt x="3610" y="5765"/>
                  </a:cubicBezTo>
                  <a:lnTo>
                    <a:pt x="3837" y="5765"/>
                  </a:lnTo>
                  <a:lnTo>
                    <a:pt x="3837" y="6138"/>
                  </a:lnTo>
                  <a:lnTo>
                    <a:pt x="3610" y="6138"/>
                  </a:lnTo>
                  <a:cubicBezTo>
                    <a:pt x="3534" y="6138"/>
                    <a:pt x="3468" y="6190"/>
                    <a:pt x="3451" y="6263"/>
                  </a:cubicBezTo>
                  <a:cubicBezTo>
                    <a:pt x="3416" y="6418"/>
                    <a:pt x="3355" y="6565"/>
                    <a:pt x="3272" y="6698"/>
                  </a:cubicBezTo>
                  <a:cubicBezTo>
                    <a:pt x="3230" y="6762"/>
                    <a:pt x="3239" y="6846"/>
                    <a:pt x="3295" y="6900"/>
                  </a:cubicBezTo>
                  <a:lnTo>
                    <a:pt x="3455" y="7061"/>
                  </a:lnTo>
                  <a:lnTo>
                    <a:pt x="3191" y="7325"/>
                  </a:lnTo>
                  <a:lnTo>
                    <a:pt x="3029" y="7164"/>
                  </a:lnTo>
                  <a:cubicBezTo>
                    <a:pt x="2998" y="7132"/>
                    <a:pt x="2956" y="7116"/>
                    <a:pt x="2914" y="7116"/>
                  </a:cubicBezTo>
                  <a:cubicBezTo>
                    <a:pt x="2884" y="7116"/>
                    <a:pt x="2854" y="7124"/>
                    <a:pt x="2827" y="7141"/>
                  </a:cubicBezTo>
                  <a:cubicBezTo>
                    <a:pt x="2694" y="7226"/>
                    <a:pt x="2547" y="7286"/>
                    <a:pt x="2394" y="7321"/>
                  </a:cubicBezTo>
                  <a:cubicBezTo>
                    <a:pt x="2320" y="7337"/>
                    <a:pt x="2268" y="7403"/>
                    <a:pt x="2268" y="7480"/>
                  </a:cubicBezTo>
                  <a:lnTo>
                    <a:pt x="2268" y="7707"/>
                  </a:lnTo>
                  <a:lnTo>
                    <a:pt x="1893" y="7707"/>
                  </a:lnTo>
                  <a:lnTo>
                    <a:pt x="1893" y="7480"/>
                  </a:lnTo>
                  <a:cubicBezTo>
                    <a:pt x="1893" y="7403"/>
                    <a:pt x="1842" y="7337"/>
                    <a:pt x="1768" y="7321"/>
                  </a:cubicBezTo>
                  <a:cubicBezTo>
                    <a:pt x="1613" y="7286"/>
                    <a:pt x="1467" y="7226"/>
                    <a:pt x="1333" y="7141"/>
                  </a:cubicBezTo>
                  <a:cubicBezTo>
                    <a:pt x="1307" y="7124"/>
                    <a:pt x="1277" y="7116"/>
                    <a:pt x="1247" y="7116"/>
                  </a:cubicBezTo>
                  <a:cubicBezTo>
                    <a:pt x="1205" y="7116"/>
                    <a:pt x="1163" y="7132"/>
                    <a:pt x="1131" y="7164"/>
                  </a:cubicBezTo>
                  <a:lnTo>
                    <a:pt x="970" y="7325"/>
                  </a:lnTo>
                  <a:lnTo>
                    <a:pt x="706" y="7061"/>
                  </a:lnTo>
                  <a:lnTo>
                    <a:pt x="868" y="6900"/>
                  </a:lnTo>
                  <a:cubicBezTo>
                    <a:pt x="921" y="6846"/>
                    <a:pt x="931" y="6762"/>
                    <a:pt x="890" y="6698"/>
                  </a:cubicBezTo>
                  <a:cubicBezTo>
                    <a:pt x="806" y="6565"/>
                    <a:pt x="745" y="6418"/>
                    <a:pt x="710" y="6264"/>
                  </a:cubicBezTo>
                  <a:cubicBezTo>
                    <a:pt x="694" y="6190"/>
                    <a:pt x="628" y="6138"/>
                    <a:pt x="553" y="6138"/>
                  </a:cubicBezTo>
                  <a:lnTo>
                    <a:pt x="324" y="6138"/>
                  </a:lnTo>
                  <a:lnTo>
                    <a:pt x="324" y="5765"/>
                  </a:lnTo>
                  <a:lnTo>
                    <a:pt x="553" y="5765"/>
                  </a:lnTo>
                  <a:cubicBezTo>
                    <a:pt x="628" y="5765"/>
                    <a:pt x="694" y="5712"/>
                    <a:pt x="710" y="5638"/>
                  </a:cubicBezTo>
                  <a:cubicBezTo>
                    <a:pt x="745" y="5485"/>
                    <a:pt x="806" y="5338"/>
                    <a:pt x="890" y="5205"/>
                  </a:cubicBezTo>
                  <a:cubicBezTo>
                    <a:pt x="931" y="5140"/>
                    <a:pt x="921" y="5057"/>
                    <a:pt x="868" y="5003"/>
                  </a:cubicBezTo>
                  <a:lnTo>
                    <a:pt x="706" y="4842"/>
                  </a:lnTo>
                  <a:lnTo>
                    <a:pt x="970" y="4576"/>
                  </a:lnTo>
                  <a:lnTo>
                    <a:pt x="1131" y="4738"/>
                  </a:lnTo>
                  <a:cubicBezTo>
                    <a:pt x="1163" y="4769"/>
                    <a:pt x="1205" y="4786"/>
                    <a:pt x="1247" y="4786"/>
                  </a:cubicBezTo>
                  <a:cubicBezTo>
                    <a:pt x="1277" y="4786"/>
                    <a:pt x="1307" y="4777"/>
                    <a:pt x="1333" y="4761"/>
                  </a:cubicBezTo>
                  <a:cubicBezTo>
                    <a:pt x="1467" y="4677"/>
                    <a:pt x="1613" y="4617"/>
                    <a:pt x="1767" y="4582"/>
                  </a:cubicBezTo>
                  <a:cubicBezTo>
                    <a:pt x="1841" y="4564"/>
                    <a:pt x="1893" y="4498"/>
                    <a:pt x="1893" y="4423"/>
                  </a:cubicBezTo>
                  <a:lnTo>
                    <a:pt x="1893" y="4194"/>
                  </a:lnTo>
                  <a:close/>
                  <a:moveTo>
                    <a:pt x="1597" y="1"/>
                  </a:moveTo>
                  <a:cubicBezTo>
                    <a:pt x="1508" y="1"/>
                    <a:pt x="1437" y="73"/>
                    <a:pt x="1437" y="162"/>
                  </a:cubicBezTo>
                  <a:lnTo>
                    <a:pt x="1437" y="815"/>
                  </a:lnTo>
                  <a:cubicBezTo>
                    <a:pt x="1437" y="904"/>
                    <a:pt x="1510" y="977"/>
                    <a:pt x="1600" y="977"/>
                  </a:cubicBezTo>
                  <a:lnTo>
                    <a:pt x="1705" y="977"/>
                  </a:lnTo>
                  <a:lnTo>
                    <a:pt x="1705" y="3874"/>
                  </a:lnTo>
                  <a:cubicBezTo>
                    <a:pt x="1627" y="3886"/>
                    <a:pt x="1570" y="3954"/>
                    <a:pt x="1570" y="4032"/>
                  </a:cubicBezTo>
                  <a:lnTo>
                    <a:pt x="1570" y="4299"/>
                  </a:lnTo>
                  <a:cubicBezTo>
                    <a:pt x="1468" y="4330"/>
                    <a:pt x="1370" y="4372"/>
                    <a:pt x="1275" y="4422"/>
                  </a:cubicBezTo>
                  <a:lnTo>
                    <a:pt x="1087" y="4233"/>
                  </a:lnTo>
                  <a:cubicBezTo>
                    <a:pt x="1055" y="4201"/>
                    <a:pt x="1014" y="4186"/>
                    <a:pt x="972" y="4186"/>
                  </a:cubicBezTo>
                  <a:cubicBezTo>
                    <a:pt x="930" y="4186"/>
                    <a:pt x="888" y="4201"/>
                    <a:pt x="857" y="4233"/>
                  </a:cubicBezTo>
                  <a:lnTo>
                    <a:pt x="363" y="4727"/>
                  </a:lnTo>
                  <a:cubicBezTo>
                    <a:pt x="299" y="4790"/>
                    <a:pt x="299" y="4893"/>
                    <a:pt x="363" y="4956"/>
                  </a:cubicBezTo>
                  <a:lnTo>
                    <a:pt x="551" y="5144"/>
                  </a:lnTo>
                  <a:cubicBezTo>
                    <a:pt x="501" y="5239"/>
                    <a:pt x="461" y="5338"/>
                    <a:pt x="429" y="5439"/>
                  </a:cubicBezTo>
                  <a:lnTo>
                    <a:pt x="163" y="5439"/>
                  </a:lnTo>
                  <a:cubicBezTo>
                    <a:pt x="73" y="5439"/>
                    <a:pt x="1" y="5512"/>
                    <a:pt x="1" y="5602"/>
                  </a:cubicBezTo>
                  <a:lnTo>
                    <a:pt x="1" y="6301"/>
                  </a:lnTo>
                  <a:cubicBezTo>
                    <a:pt x="1" y="6390"/>
                    <a:pt x="73" y="6462"/>
                    <a:pt x="163" y="6462"/>
                  </a:cubicBezTo>
                  <a:lnTo>
                    <a:pt x="429" y="6462"/>
                  </a:lnTo>
                  <a:cubicBezTo>
                    <a:pt x="461" y="6565"/>
                    <a:pt x="501" y="6663"/>
                    <a:pt x="551" y="6758"/>
                  </a:cubicBezTo>
                  <a:lnTo>
                    <a:pt x="363" y="6946"/>
                  </a:lnTo>
                  <a:cubicBezTo>
                    <a:pt x="299" y="7010"/>
                    <a:pt x="299" y="7112"/>
                    <a:pt x="363" y="7176"/>
                  </a:cubicBezTo>
                  <a:lnTo>
                    <a:pt x="857" y="7670"/>
                  </a:lnTo>
                  <a:cubicBezTo>
                    <a:pt x="888" y="7701"/>
                    <a:pt x="930" y="7717"/>
                    <a:pt x="972" y="7717"/>
                  </a:cubicBezTo>
                  <a:cubicBezTo>
                    <a:pt x="1014" y="7717"/>
                    <a:pt x="1055" y="7701"/>
                    <a:pt x="1087" y="7670"/>
                  </a:cubicBezTo>
                  <a:lnTo>
                    <a:pt x="1275" y="7481"/>
                  </a:lnTo>
                  <a:cubicBezTo>
                    <a:pt x="1370" y="7531"/>
                    <a:pt x="1468" y="7571"/>
                    <a:pt x="1570" y="7604"/>
                  </a:cubicBezTo>
                  <a:lnTo>
                    <a:pt x="1570" y="7869"/>
                  </a:lnTo>
                  <a:cubicBezTo>
                    <a:pt x="1570" y="7959"/>
                    <a:pt x="1643" y="8032"/>
                    <a:pt x="1732" y="8032"/>
                  </a:cubicBezTo>
                  <a:lnTo>
                    <a:pt x="2430" y="8032"/>
                  </a:lnTo>
                  <a:cubicBezTo>
                    <a:pt x="2521" y="8032"/>
                    <a:pt x="2593" y="7959"/>
                    <a:pt x="2593" y="7869"/>
                  </a:cubicBezTo>
                  <a:lnTo>
                    <a:pt x="2593" y="7604"/>
                  </a:lnTo>
                  <a:cubicBezTo>
                    <a:pt x="2696" y="7571"/>
                    <a:pt x="2794" y="7531"/>
                    <a:pt x="2888" y="7481"/>
                  </a:cubicBezTo>
                  <a:lnTo>
                    <a:pt x="3077" y="7670"/>
                  </a:lnTo>
                  <a:cubicBezTo>
                    <a:pt x="3108" y="7701"/>
                    <a:pt x="3150" y="7717"/>
                    <a:pt x="3191" y="7717"/>
                  </a:cubicBezTo>
                  <a:cubicBezTo>
                    <a:pt x="3232" y="7717"/>
                    <a:pt x="3274" y="7701"/>
                    <a:pt x="3305" y="7670"/>
                  </a:cubicBezTo>
                  <a:lnTo>
                    <a:pt x="3799" y="7176"/>
                  </a:lnTo>
                  <a:cubicBezTo>
                    <a:pt x="3863" y="7112"/>
                    <a:pt x="3863" y="7010"/>
                    <a:pt x="3799" y="6946"/>
                  </a:cubicBezTo>
                  <a:lnTo>
                    <a:pt x="3611" y="6758"/>
                  </a:lnTo>
                  <a:cubicBezTo>
                    <a:pt x="3615" y="6750"/>
                    <a:pt x="3619" y="6744"/>
                    <a:pt x="3622" y="6736"/>
                  </a:cubicBezTo>
                  <a:lnTo>
                    <a:pt x="10117" y="6736"/>
                  </a:lnTo>
                  <a:cubicBezTo>
                    <a:pt x="10207" y="6736"/>
                    <a:pt x="10280" y="6663"/>
                    <a:pt x="10280" y="6574"/>
                  </a:cubicBezTo>
                  <a:lnTo>
                    <a:pt x="10280" y="5921"/>
                  </a:lnTo>
                  <a:cubicBezTo>
                    <a:pt x="10280" y="5832"/>
                    <a:pt x="10208" y="5760"/>
                    <a:pt x="10119" y="5760"/>
                  </a:cubicBezTo>
                  <a:cubicBezTo>
                    <a:pt x="10118" y="5760"/>
                    <a:pt x="10118" y="5760"/>
                    <a:pt x="10117" y="5760"/>
                  </a:cubicBezTo>
                  <a:lnTo>
                    <a:pt x="10013" y="5760"/>
                  </a:lnTo>
                  <a:lnTo>
                    <a:pt x="10013" y="977"/>
                  </a:lnTo>
                  <a:lnTo>
                    <a:pt x="10117" y="977"/>
                  </a:lnTo>
                  <a:cubicBezTo>
                    <a:pt x="10206" y="977"/>
                    <a:pt x="10278" y="904"/>
                    <a:pt x="10278" y="815"/>
                  </a:cubicBezTo>
                  <a:lnTo>
                    <a:pt x="10278" y="162"/>
                  </a:lnTo>
                  <a:cubicBezTo>
                    <a:pt x="10278" y="73"/>
                    <a:pt x="10207" y="1"/>
                    <a:pt x="10119" y="1"/>
                  </a:cubicBezTo>
                  <a:cubicBezTo>
                    <a:pt x="10118" y="1"/>
                    <a:pt x="10118" y="1"/>
                    <a:pt x="10117" y="1"/>
                  </a:cubicBezTo>
                  <a:lnTo>
                    <a:pt x="1600" y="1"/>
                  </a:lnTo>
                  <a:cubicBezTo>
                    <a:pt x="1599" y="1"/>
                    <a:pt x="1598" y="1"/>
                    <a:pt x="1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5046075" y="1087675"/>
              <a:ext cx="24450" cy="51650"/>
            </a:xfrm>
            <a:custGeom>
              <a:rect b="b" l="l" r="r" t="t"/>
              <a:pathLst>
                <a:path extrusionOk="0" h="2066" w="978">
                  <a:moveTo>
                    <a:pt x="652" y="324"/>
                  </a:moveTo>
                  <a:lnTo>
                    <a:pt x="652" y="1741"/>
                  </a:lnTo>
                  <a:lnTo>
                    <a:pt x="325" y="1741"/>
                  </a:lnTo>
                  <a:lnTo>
                    <a:pt x="325" y="324"/>
                  </a:lnTo>
                  <a:close/>
                  <a:moveTo>
                    <a:pt x="162" y="0"/>
                  </a:moveTo>
                  <a:cubicBezTo>
                    <a:pt x="73" y="0"/>
                    <a:pt x="0" y="73"/>
                    <a:pt x="0" y="163"/>
                  </a:cubicBezTo>
                  <a:lnTo>
                    <a:pt x="0" y="1903"/>
                  </a:lnTo>
                  <a:cubicBezTo>
                    <a:pt x="0" y="1992"/>
                    <a:pt x="73" y="2065"/>
                    <a:pt x="162" y="2065"/>
                  </a:cubicBezTo>
                  <a:lnTo>
                    <a:pt x="815" y="2065"/>
                  </a:lnTo>
                  <a:cubicBezTo>
                    <a:pt x="904" y="2065"/>
                    <a:pt x="976" y="1992"/>
                    <a:pt x="976" y="1903"/>
                  </a:cubicBezTo>
                  <a:lnTo>
                    <a:pt x="976" y="163"/>
                  </a:lnTo>
                  <a:cubicBezTo>
                    <a:pt x="978" y="73"/>
                    <a:pt x="90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5075225" y="1067900"/>
              <a:ext cx="24450" cy="71425"/>
            </a:xfrm>
            <a:custGeom>
              <a:rect b="b" l="l" r="r" t="t"/>
              <a:pathLst>
                <a:path extrusionOk="0" h="2857" w="978">
                  <a:moveTo>
                    <a:pt x="653" y="325"/>
                  </a:moveTo>
                  <a:lnTo>
                    <a:pt x="653" y="2532"/>
                  </a:lnTo>
                  <a:lnTo>
                    <a:pt x="324" y="2532"/>
                  </a:lnTo>
                  <a:lnTo>
                    <a:pt x="324" y="325"/>
                  </a:lnTo>
                  <a:close/>
                  <a:moveTo>
                    <a:pt x="163" y="1"/>
                  </a:moveTo>
                  <a:cubicBezTo>
                    <a:pt x="73" y="1"/>
                    <a:pt x="0" y="74"/>
                    <a:pt x="0" y="164"/>
                  </a:cubicBezTo>
                  <a:lnTo>
                    <a:pt x="0" y="2694"/>
                  </a:lnTo>
                  <a:cubicBezTo>
                    <a:pt x="0" y="2783"/>
                    <a:pt x="73" y="2856"/>
                    <a:pt x="163" y="2856"/>
                  </a:cubicBezTo>
                  <a:lnTo>
                    <a:pt x="814" y="2856"/>
                  </a:lnTo>
                  <a:cubicBezTo>
                    <a:pt x="905" y="2856"/>
                    <a:pt x="977" y="2783"/>
                    <a:pt x="977" y="2694"/>
                  </a:cubicBezTo>
                  <a:lnTo>
                    <a:pt x="977" y="162"/>
                  </a:lnTo>
                  <a:cubicBezTo>
                    <a:pt x="977" y="74"/>
                    <a:pt x="905" y="1"/>
                    <a:pt x="8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5104350" y="1078200"/>
              <a:ext cx="24475" cy="61150"/>
            </a:xfrm>
            <a:custGeom>
              <a:rect b="b" l="l" r="r" t="t"/>
              <a:pathLst>
                <a:path extrusionOk="0" h="2446" w="979">
                  <a:moveTo>
                    <a:pt x="654" y="325"/>
                  </a:moveTo>
                  <a:lnTo>
                    <a:pt x="654" y="2121"/>
                  </a:lnTo>
                  <a:lnTo>
                    <a:pt x="327" y="2121"/>
                  </a:lnTo>
                  <a:lnTo>
                    <a:pt x="327" y="325"/>
                  </a:lnTo>
                  <a:close/>
                  <a:moveTo>
                    <a:pt x="161" y="1"/>
                  </a:moveTo>
                  <a:cubicBezTo>
                    <a:pt x="72" y="1"/>
                    <a:pt x="1" y="74"/>
                    <a:pt x="2" y="162"/>
                  </a:cubicBezTo>
                  <a:lnTo>
                    <a:pt x="2" y="2282"/>
                  </a:lnTo>
                  <a:cubicBezTo>
                    <a:pt x="1" y="2373"/>
                    <a:pt x="73" y="2445"/>
                    <a:pt x="164" y="2445"/>
                  </a:cubicBezTo>
                  <a:lnTo>
                    <a:pt x="817" y="2445"/>
                  </a:lnTo>
                  <a:cubicBezTo>
                    <a:pt x="905" y="2445"/>
                    <a:pt x="978" y="2373"/>
                    <a:pt x="978" y="2282"/>
                  </a:cubicBezTo>
                  <a:lnTo>
                    <a:pt x="978" y="162"/>
                  </a:lnTo>
                  <a:cubicBezTo>
                    <a:pt x="978" y="73"/>
                    <a:pt x="905" y="1"/>
                    <a:pt x="817" y="1"/>
                  </a:cubicBezTo>
                  <a:lnTo>
                    <a:pt x="164" y="1"/>
                  </a:lnTo>
                  <a:cubicBezTo>
                    <a:pt x="163" y="1"/>
                    <a:pt x="162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5133525" y="1044625"/>
              <a:ext cx="24475" cy="94700"/>
            </a:xfrm>
            <a:custGeom>
              <a:rect b="b" l="l" r="r" t="t"/>
              <a:pathLst>
                <a:path extrusionOk="0" h="3788" w="979">
                  <a:moveTo>
                    <a:pt x="654" y="325"/>
                  </a:moveTo>
                  <a:lnTo>
                    <a:pt x="654" y="3463"/>
                  </a:lnTo>
                  <a:lnTo>
                    <a:pt x="325" y="3463"/>
                  </a:lnTo>
                  <a:lnTo>
                    <a:pt x="325" y="325"/>
                  </a:lnTo>
                  <a:close/>
                  <a:moveTo>
                    <a:pt x="162" y="0"/>
                  </a:moveTo>
                  <a:cubicBezTo>
                    <a:pt x="74" y="0"/>
                    <a:pt x="1" y="73"/>
                    <a:pt x="1" y="163"/>
                  </a:cubicBezTo>
                  <a:lnTo>
                    <a:pt x="1" y="3625"/>
                  </a:lnTo>
                  <a:cubicBezTo>
                    <a:pt x="1" y="3714"/>
                    <a:pt x="74" y="3787"/>
                    <a:pt x="164" y="3787"/>
                  </a:cubicBezTo>
                  <a:lnTo>
                    <a:pt x="815" y="3787"/>
                  </a:lnTo>
                  <a:cubicBezTo>
                    <a:pt x="905" y="3787"/>
                    <a:pt x="978" y="3714"/>
                    <a:pt x="977" y="3625"/>
                  </a:cubicBezTo>
                  <a:lnTo>
                    <a:pt x="977" y="163"/>
                  </a:lnTo>
                  <a:cubicBezTo>
                    <a:pt x="978" y="73"/>
                    <a:pt x="905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4993900" y="1054850"/>
              <a:ext cx="30050" cy="8150"/>
            </a:xfrm>
            <a:custGeom>
              <a:rect b="b" l="l" r="r" t="t"/>
              <a:pathLst>
                <a:path extrusionOk="0" h="326" w="1202">
                  <a:moveTo>
                    <a:pt x="162" y="0"/>
                  </a:moveTo>
                  <a:cubicBezTo>
                    <a:pt x="74" y="0"/>
                    <a:pt x="1" y="73"/>
                    <a:pt x="1" y="162"/>
                  </a:cubicBezTo>
                  <a:cubicBezTo>
                    <a:pt x="1" y="252"/>
                    <a:pt x="75" y="325"/>
                    <a:pt x="164" y="325"/>
                  </a:cubicBezTo>
                  <a:cubicBezTo>
                    <a:pt x="166" y="325"/>
                    <a:pt x="167" y="325"/>
                    <a:pt x="169" y="325"/>
                  </a:cubicBezTo>
                  <a:lnTo>
                    <a:pt x="1033" y="325"/>
                  </a:lnTo>
                  <a:cubicBezTo>
                    <a:pt x="1035" y="325"/>
                    <a:pt x="1036" y="325"/>
                    <a:pt x="1038" y="325"/>
                  </a:cubicBezTo>
                  <a:cubicBezTo>
                    <a:pt x="1129" y="325"/>
                    <a:pt x="1201" y="252"/>
                    <a:pt x="1201" y="162"/>
                  </a:cubicBezTo>
                  <a:cubicBezTo>
                    <a:pt x="1201" y="73"/>
                    <a:pt x="1130" y="0"/>
                    <a:pt x="1040" y="0"/>
                  </a:cubicBezTo>
                  <a:cubicBezTo>
                    <a:pt x="1038" y="0"/>
                    <a:pt x="1036" y="0"/>
                    <a:pt x="1033" y="1"/>
                  </a:cubicBezTo>
                  <a:lnTo>
                    <a:pt x="169" y="1"/>
                  </a:lnTo>
                  <a:cubicBezTo>
                    <a:pt x="167" y="0"/>
                    <a:pt x="164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4993900" y="1067650"/>
              <a:ext cx="41850" cy="8125"/>
            </a:xfrm>
            <a:custGeom>
              <a:rect b="b" l="l" r="r" t="t"/>
              <a:pathLst>
                <a:path extrusionOk="0" h="325" w="1674">
                  <a:moveTo>
                    <a:pt x="164" y="0"/>
                  </a:moveTo>
                  <a:cubicBezTo>
                    <a:pt x="75" y="0"/>
                    <a:pt x="1" y="72"/>
                    <a:pt x="1" y="163"/>
                  </a:cubicBezTo>
                  <a:cubicBezTo>
                    <a:pt x="1" y="253"/>
                    <a:pt x="75" y="325"/>
                    <a:pt x="164" y="325"/>
                  </a:cubicBezTo>
                  <a:cubicBezTo>
                    <a:pt x="166" y="325"/>
                    <a:pt x="167" y="325"/>
                    <a:pt x="169" y="324"/>
                  </a:cubicBezTo>
                  <a:lnTo>
                    <a:pt x="1507" y="324"/>
                  </a:lnTo>
                  <a:cubicBezTo>
                    <a:pt x="1509" y="325"/>
                    <a:pt x="1510" y="325"/>
                    <a:pt x="1512" y="325"/>
                  </a:cubicBezTo>
                  <a:cubicBezTo>
                    <a:pt x="1601" y="325"/>
                    <a:pt x="1674" y="253"/>
                    <a:pt x="1674" y="163"/>
                  </a:cubicBezTo>
                  <a:cubicBezTo>
                    <a:pt x="1674" y="72"/>
                    <a:pt x="1601" y="0"/>
                    <a:pt x="1512" y="0"/>
                  </a:cubicBezTo>
                  <a:cubicBezTo>
                    <a:pt x="1510" y="0"/>
                    <a:pt x="1509" y="0"/>
                    <a:pt x="1507" y="0"/>
                  </a:cubicBezTo>
                  <a:lnTo>
                    <a:pt x="169" y="0"/>
                  </a:lnTo>
                  <a:cubicBezTo>
                    <a:pt x="167" y="0"/>
                    <a:pt x="166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4993900" y="1080425"/>
              <a:ext cx="41850" cy="8175"/>
            </a:xfrm>
            <a:custGeom>
              <a:rect b="b" l="l" r="r" t="t"/>
              <a:pathLst>
                <a:path extrusionOk="0" h="327" w="1674">
                  <a:moveTo>
                    <a:pt x="164" y="1"/>
                  </a:moveTo>
                  <a:cubicBezTo>
                    <a:pt x="75" y="1"/>
                    <a:pt x="1" y="74"/>
                    <a:pt x="1" y="163"/>
                  </a:cubicBezTo>
                  <a:cubicBezTo>
                    <a:pt x="1" y="253"/>
                    <a:pt x="75" y="326"/>
                    <a:pt x="164" y="326"/>
                  </a:cubicBezTo>
                  <a:cubicBezTo>
                    <a:pt x="166" y="326"/>
                    <a:pt x="167" y="326"/>
                    <a:pt x="169" y="326"/>
                  </a:cubicBezTo>
                  <a:lnTo>
                    <a:pt x="1507" y="326"/>
                  </a:lnTo>
                  <a:cubicBezTo>
                    <a:pt x="1509" y="326"/>
                    <a:pt x="1510" y="326"/>
                    <a:pt x="1512" y="326"/>
                  </a:cubicBezTo>
                  <a:cubicBezTo>
                    <a:pt x="1601" y="326"/>
                    <a:pt x="1674" y="253"/>
                    <a:pt x="1674" y="163"/>
                  </a:cubicBezTo>
                  <a:cubicBezTo>
                    <a:pt x="1674" y="74"/>
                    <a:pt x="1601" y="1"/>
                    <a:pt x="1512" y="1"/>
                  </a:cubicBezTo>
                  <a:cubicBezTo>
                    <a:pt x="1510" y="1"/>
                    <a:pt x="1509" y="1"/>
                    <a:pt x="1507" y="1"/>
                  </a:cubicBezTo>
                  <a:lnTo>
                    <a:pt x="169" y="1"/>
                  </a:lnTo>
                  <a:cubicBezTo>
                    <a:pt x="167" y="1"/>
                    <a:pt x="166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4993900" y="1093250"/>
              <a:ext cx="41850" cy="8125"/>
            </a:xfrm>
            <a:custGeom>
              <a:rect b="b" l="l" r="r" t="t"/>
              <a:pathLst>
                <a:path extrusionOk="0" h="325" w="1674">
                  <a:moveTo>
                    <a:pt x="164" y="0"/>
                  </a:moveTo>
                  <a:cubicBezTo>
                    <a:pt x="75" y="0"/>
                    <a:pt x="1" y="72"/>
                    <a:pt x="1" y="162"/>
                  </a:cubicBezTo>
                  <a:cubicBezTo>
                    <a:pt x="1" y="253"/>
                    <a:pt x="75" y="325"/>
                    <a:pt x="164" y="325"/>
                  </a:cubicBezTo>
                  <a:cubicBezTo>
                    <a:pt x="166" y="325"/>
                    <a:pt x="167" y="325"/>
                    <a:pt x="169" y="325"/>
                  </a:cubicBezTo>
                  <a:lnTo>
                    <a:pt x="1507" y="325"/>
                  </a:lnTo>
                  <a:cubicBezTo>
                    <a:pt x="1509" y="325"/>
                    <a:pt x="1510" y="325"/>
                    <a:pt x="1512" y="325"/>
                  </a:cubicBezTo>
                  <a:cubicBezTo>
                    <a:pt x="1601" y="325"/>
                    <a:pt x="1674" y="253"/>
                    <a:pt x="1674" y="162"/>
                  </a:cubicBezTo>
                  <a:cubicBezTo>
                    <a:pt x="1674" y="72"/>
                    <a:pt x="1601" y="0"/>
                    <a:pt x="1512" y="0"/>
                  </a:cubicBezTo>
                  <a:cubicBezTo>
                    <a:pt x="1510" y="0"/>
                    <a:pt x="1509" y="0"/>
                    <a:pt x="1507" y="0"/>
                  </a:cubicBezTo>
                  <a:lnTo>
                    <a:pt x="169" y="0"/>
                  </a:lnTo>
                  <a:cubicBezTo>
                    <a:pt x="167" y="0"/>
                    <a:pt x="166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4957100" y="1129800"/>
              <a:ext cx="53025" cy="50800"/>
            </a:xfrm>
            <a:custGeom>
              <a:rect b="b" l="l" r="r" t="t"/>
              <a:pathLst>
                <a:path extrusionOk="0" h="2032" w="2121">
                  <a:moveTo>
                    <a:pt x="1016" y="0"/>
                  </a:moveTo>
                  <a:cubicBezTo>
                    <a:pt x="456" y="2"/>
                    <a:pt x="1" y="457"/>
                    <a:pt x="0" y="1017"/>
                  </a:cubicBezTo>
                  <a:cubicBezTo>
                    <a:pt x="0" y="1239"/>
                    <a:pt x="71" y="1454"/>
                    <a:pt x="206" y="1631"/>
                  </a:cubicBezTo>
                  <a:cubicBezTo>
                    <a:pt x="238" y="1671"/>
                    <a:pt x="285" y="1691"/>
                    <a:pt x="333" y="1691"/>
                  </a:cubicBezTo>
                  <a:cubicBezTo>
                    <a:pt x="367" y="1691"/>
                    <a:pt x="402" y="1681"/>
                    <a:pt x="431" y="1659"/>
                  </a:cubicBezTo>
                  <a:cubicBezTo>
                    <a:pt x="501" y="1605"/>
                    <a:pt x="516" y="1505"/>
                    <a:pt x="464" y="1434"/>
                  </a:cubicBezTo>
                  <a:cubicBezTo>
                    <a:pt x="373" y="1314"/>
                    <a:pt x="324" y="1168"/>
                    <a:pt x="324" y="1017"/>
                  </a:cubicBezTo>
                  <a:cubicBezTo>
                    <a:pt x="324" y="615"/>
                    <a:pt x="655" y="324"/>
                    <a:pt x="1017" y="324"/>
                  </a:cubicBezTo>
                  <a:cubicBezTo>
                    <a:pt x="1125" y="324"/>
                    <a:pt x="1236" y="350"/>
                    <a:pt x="1342" y="407"/>
                  </a:cubicBezTo>
                  <a:cubicBezTo>
                    <a:pt x="1804" y="653"/>
                    <a:pt x="1836" y="1301"/>
                    <a:pt x="1401" y="1592"/>
                  </a:cubicBezTo>
                  <a:cubicBezTo>
                    <a:pt x="1395" y="1597"/>
                    <a:pt x="1387" y="1602"/>
                    <a:pt x="1379" y="1606"/>
                  </a:cubicBezTo>
                  <a:lnTo>
                    <a:pt x="1370" y="1612"/>
                  </a:lnTo>
                  <a:lnTo>
                    <a:pt x="1352" y="1623"/>
                  </a:lnTo>
                  <a:lnTo>
                    <a:pt x="1344" y="1628"/>
                  </a:lnTo>
                  <a:cubicBezTo>
                    <a:pt x="1334" y="1632"/>
                    <a:pt x="1326" y="1636"/>
                    <a:pt x="1315" y="1641"/>
                  </a:cubicBezTo>
                  <a:lnTo>
                    <a:pt x="1290" y="1653"/>
                  </a:lnTo>
                  <a:lnTo>
                    <a:pt x="1282" y="1656"/>
                  </a:lnTo>
                  <a:cubicBezTo>
                    <a:pt x="1275" y="1659"/>
                    <a:pt x="1268" y="1662"/>
                    <a:pt x="1260" y="1664"/>
                  </a:cubicBezTo>
                  <a:lnTo>
                    <a:pt x="1252" y="1668"/>
                  </a:lnTo>
                  <a:lnTo>
                    <a:pt x="1224" y="1678"/>
                  </a:lnTo>
                  <a:lnTo>
                    <a:pt x="1222" y="1678"/>
                  </a:lnTo>
                  <a:cubicBezTo>
                    <a:pt x="1213" y="1680"/>
                    <a:pt x="1204" y="1683"/>
                    <a:pt x="1194" y="1686"/>
                  </a:cubicBezTo>
                  <a:lnTo>
                    <a:pt x="1185" y="1687"/>
                  </a:lnTo>
                  <a:cubicBezTo>
                    <a:pt x="1178" y="1690"/>
                    <a:pt x="1170" y="1691"/>
                    <a:pt x="1163" y="1693"/>
                  </a:cubicBezTo>
                  <a:lnTo>
                    <a:pt x="1154" y="1695"/>
                  </a:lnTo>
                  <a:cubicBezTo>
                    <a:pt x="1143" y="1697"/>
                    <a:pt x="1134" y="1699"/>
                    <a:pt x="1125" y="1699"/>
                  </a:cubicBezTo>
                  <a:lnTo>
                    <a:pt x="1123" y="1699"/>
                  </a:lnTo>
                  <a:cubicBezTo>
                    <a:pt x="1112" y="1702"/>
                    <a:pt x="1103" y="1703"/>
                    <a:pt x="1092" y="1703"/>
                  </a:cubicBezTo>
                  <a:lnTo>
                    <a:pt x="1082" y="1705"/>
                  </a:lnTo>
                  <a:cubicBezTo>
                    <a:pt x="1074" y="1705"/>
                    <a:pt x="1066" y="1706"/>
                    <a:pt x="1059" y="1706"/>
                  </a:cubicBezTo>
                  <a:lnTo>
                    <a:pt x="1050" y="1706"/>
                  </a:lnTo>
                  <a:cubicBezTo>
                    <a:pt x="1039" y="1707"/>
                    <a:pt x="1028" y="1707"/>
                    <a:pt x="1017" y="1707"/>
                  </a:cubicBezTo>
                  <a:cubicBezTo>
                    <a:pt x="1006" y="1707"/>
                    <a:pt x="996" y="1707"/>
                    <a:pt x="985" y="1706"/>
                  </a:cubicBezTo>
                  <a:lnTo>
                    <a:pt x="976" y="1706"/>
                  </a:lnTo>
                  <a:lnTo>
                    <a:pt x="952" y="1705"/>
                  </a:lnTo>
                  <a:lnTo>
                    <a:pt x="942" y="1703"/>
                  </a:lnTo>
                  <a:cubicBezTo>
                    <a:pt x="933" y="1703"/>
                    <a:pt x="924" y="1702"/>
                    <a:pt x="913" y="1701"/>
                  </a:cubicBezTo>
                  <a:lnTo>
                    <a:pt x="911" y="1701"/>
                  </a:lnTo>
                  <a:cubicBezTo>
                    <a:pt x="901" y="1698"/>
                    <a:pt x="891" y="1697"/>
                    <a:pt x="880" y="1695"/>
                  </a:cubicBezTo>
                  <a:lnTo>
                    <a:pt x="872" y="1693"/>
                  </a:lnTo>
                  <a:cubicBezTo>
                    <a:pt x="864" y="1691"/>
                    <a:pt x="858" y="1690"/>
                    <a:pt x="848" y="1687"/>
                  </a:cubicBezTo>
                  <a:lnTo>
                    <a:pt x="841" y="1686"/>
                  </a:lnTo>
                  <a:lnTo>
                    <a:pt x="812" y="1678"/>
                  </a:lnTo>
                  <a:lnTo>
                    <a:pt x="810" y="1678"/>
                  </a:lnTo>
                  <a:cubicBezTo>
                    <a:pt x="801" y="1674"/>
                    <a:pt x="792" y="1671"/>
                    <a:pt x="782" y="1668"/>
                  </a:cubicBezTo>
                  <a:lnTo>
                    <a:pt x="774" y="1664"/>
                  </a:lnTo>
                  <a:cubicBezTo>
                    <a:pt x="755" y="1657"/>
                    <a:pt x="736" y="1654"/>
                    <a:pt x="717" y="1654"/>
                  </a:cubicBezTo>
                  <a:cubicBezTo>
                    <a:pt x="652" y="1654"/>
                    <a:pt x="589" y="1694"/>
                    <a:pt x="565" y="1760"/>
                  </a:cubicBezTo>
                  <a:cubicBezTo>
                    <a:pt x="534" y="1843"/>
                    <a:pt x="578" y="1937"/>
                    <a:pt x="661" y="1968"/>
                  </a:cubicBezTo>
                  <a:lnTo>
                    <a:pt x="673" y="1972"/>
                  </a:lnTo>
                  <a:cubicBezTo>
                    <a:pt x="687" y="1978"/>
                    <a:pt x="700" y="1983"/>
                    <a:pt x="714" y="1987"/>
                  </a:cubicBezTo>
                  <a:lnTo>
                    <a:pt x="716" y="1987"/>
                  </a:lnTo>
                  <a:cubicBezTo>
                    <a:pt x="730" y="1991"/>
                    <a:pt x="744" y="1995"/>
                    <a:pt x="758" y="1999"/>
                  </a:cubicBezTo>
                  <a:lnTo>
                    <a:pt x="771" y="2002"/>
                  </a:lnTo>
                  <a:cubicBezTo>
                    <a:pt x="782" y="2005"/>
                    <a:pt x="793" y="2007"/>
                    <a:pt x="804" y="2010"/>
                  </a:cubicBezTo>
                  <a:lnTo>
                    <a:pt x="817" y="2013"/>
                  </a:lnTo>
                  <a:cubicBezTo>
                    <a:pt x="832" y="2016"/>
                    <a:pt x="845" y="2018"/>
                    <a:pt x="860" y="2021"/>
                  </a:cubicBezTo>
                  <a:lnTo>
                    <a:pt x="863" y="2021"/>
                  </a:lnTo>
                  <a:cubicBezTo>
                    <a:pt x="878" y="2022"/>
                    <a:pt x="894" y="2025"/>
                    <a:pt x="909" y="2026"/>
                  </a:cubicBezTo>
                  <a:lnTo>
                    <a:pt x="922" y="2028"/>
                  </a:lnTo>
                  <a:cubicBezTo>
                    <a:pt x="934" y="2029"/>
                    <a:pt x="945" y="2029"/>
                    <a:pt x="956" y="2030"/>
                  </a:cubicBezTo>
                  <a:lnTo>
                    <a:pt x="971" y="2030"/>
                  </a:lnTo>
                  <a:cubicBezTo>
                    <a:pt x="985" y="2030"/>
                    <a:pt x="1002" y="2032"/>
                    <a:pt x="1018" y="2032"/>
                  </a:cubicBezTo>
                  <a:cubicBezTo>
                    <a:pt x="1033" y="2032"/>
                    <a:pt x="1049" y="2032"/>
                    <a:pt x="1065" y="2030"/>
                  </a:cubicBezTo>
                  <a:lnTo>
                    <a:pt x="1078" y="2030"/>
                  </a:lnTo>
                  <a:lnTo>
                    <a:pt x="1113" y="2028"/>
                  </a:lnTo>
                  <a:lnTo>
                    <a:pt x="1125" y="2026"/>
                  </a:lnTo>
                  <a:cubicBezTo>
                    <a:pt x="1142" y="2025"/>
                    <a:pt x="1156" y="2024"/>
                    <a:pt x="1173" y="2021"/>
                  </a:cubicBezTo>
                  <a:cubicBezTo>
                    <a:pt x="1189" y="2018"/>
                    <a:pt x="1202" y="2016"/>
                    <a:pt x="1217" y="2013"/>
                  </a:cubicBezTo>
                  <a:lnTo>
                    <a:pt x="1230" y="2010"/>
                  </a:lnTo>
                  <a:cubicBezTo>
                    <a:pt x="1241" y="2007"/>
                    <a:pt x="1252" y="2006"/>
                    <a:pt x="1264" y="2002"/>
                  </a:cubicBezTo>
                  <a:lnTo>
                    <a:pt x="1276" y="1999"/>
                  </a:lnTo>
                  <a:cubicBezTo>
                    <a:pt x="1291" y="1995"/>
                    <a:pt x="1304" y="1991"/>
                    <a:pt x="1318" y="1987"/>
                  </a:cubicBezTo>
                  <a:lnTo>
                    <a:pt x="1321" y="1987"/>
                  </a:lnTo>
                  <a:cubicBezTo>
                    <a:pt x="1334" y="1982"/>
                    <a:pt x="1349" y="1978"/>
                    <a:pt x="1362" y="1972"/>
                  </a:cubicBezTo>
                  <a:lnTo>
                    <a:pt x="1374" y="1968"/>
                  </a:lnTo>
                  <a:cubicBezTo>
                    <a:pt x="1385" y="1964"/>
                    <a:pt x="1395" y="1960"/>
                    <a:pt x="1405" y="1956"/>
                  </a:cubicBezTo>
                  <a:lnTo>
                    <a:pt x="1418" y="1951"/>
                  </a:lnTo>
                  <a:cubicBezTo>
                    <a:pt x="1431" y="1946"/>
                    <a:pt x="1444" y="1939"/>
                    <a:pt x="1457" y="1933"/>
                  </a:cubicBezTo>
                  <a:lnTo>
                    <a:pt x="1459" y="1932"/>
                  </a:lnTo>
                  <a:cubicBezTo>
                    <a:pt x="1473" y="1927"/>
                    <a:pt x="1485" y="1920"/>
                    <a:pt x="1498" y="1913"/>
                  </a:cubicBezTo>
                  <a:lnTo>
                    <a:pt x="1509" y="1907"/>
                  </a:lnTo>
                  <a:lnTo>
                    <a:pt x="1537" y="1890"/>
                  </a:lnTo>
                  <a:lnTo>
                    <a:pt x="1549" y="1884"/>
                  </a:lnTo>
                  <a:cubicBezTo>
                    <a:pt x="1560" y="1877"/>
                    <a:pt x="1572" y="1869"/>
                    <a:pt x="1584" y="1861"/>
                  </a:cubicBezTo>
                  <a:cubicBezTo>
                    <a:pt x="1956" y="1612"/>
                    <a:pt x="2120" y="1149"/>
                    <a:pt x="1990" y="721"/>
                  </a:cubicBezTo>
                  <a:cubicBezTo>
                    <a:pt x="1859" y="294"/>
                    <a:pt x="1465" y="0"/>
                    <a:pt x="1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" name="Google Shape;179;p27"/>
          <p:cNvGrpSpPr/>
          <p:nvPr/>
        </p:nvGrpSpPr>
        <p:grpSpPr>
          <a:xfrm>
            <a:off x="4385895" y="4087106"/>
            <a:ext cx="378478" cy="340381"/>
            <a:chOff x="3185475" y="4370650"/>
            <a:chExt cx="201425" cy="181150"/>
          </a:xfrm>
        </p:grpSpPr>
        <p:sp>
          <p:nvSpPr>
            <p:cNvPr id="180" name="Google Shape;180;p27"/>
            <p:cNvSpPr/>
            <p:nvPr/>
          </p:nvSpPr>
          <p:spPr>
            <a:xfrm>
              <a:off x="3268550" y="4407150"/>
              <a:ext cx="16225" cy="27850"/>
            </a:xfrm>
            <a:custGeom>
              <a:rect b="b" l="l" r="r" t="t"/>
              <a:pathLst>
                <a:path extrusionOk="0" h="1114" w="649">
                  <a:moveTo>
                    <a:pt x="309" y="224"/>
                  </a:moveTo>
                  <a:lnTo>
                    <a:pt x="309" y="429"/>
                  </a:lnTo>
                  <a:cubicBezTo>
                    <a:pt x="227" y="396"/>
                    <a:pt x="200" y="369"/>
                    <a:pt x="200" y="320"/>
                  </a:cubicBezTo>
                  <a:cubicBezTo>
                    <a:pt x="200" y="259"/>
                    <a:pt x="251" y="233"/>
                    <a:pt x="309" y="224"/>
                  </a:cubicBezTo>
                  <a:close/>
                  <a:moveTo>
                    <a:pt x="380" y="643"/>
                  </a:moveTo>
                  <a:cubicBezTo>
                    <a:pt x="464" y="680"/>
                    <a:pt x="481" y="721"/>
                    <a:pt x="481" y="768"/>
                  </a:cubicBezTo>
                  <a:cubicBezTo>
                    <a:pt x="481" y="830"/>
                    <a:pt x="441" y="866"/>
                    <a:pt x="380" y="878"/>
                  </a:cubicBezTo>
                  <a:lnTo>
                    <a:pt x="380" y="643"/>
                  </a:lnTo>
                  <a:close/>
                  <a:moveTo>
                    <a:pt x="344" y="1"/>
                  </a:moveTo>
                  <a:cubicBezTo>
                    <a:pt x="324" y="1"/>
                    <a:pt x="298" y="14"/>
                    <a:pt x="298" y="34"/>
                  </a:cubicBezTo>
                  <a:lnTo>
                    <a:pt x="298" y="72"/>
                  </a:lnTo>
                  <a:cubicBezTo>
                    <a:pt x="139" y="93"/>
                    <a:pt x="34" y="180"/>
                    <a:pt x="34" y="337"/>
                  </a:cubicBezTo>
                  <a:cubicBezTo>
                    <a:pt x="34" y="503"/>
                    <a:pt x="158" y="555"/>
                    <a:pt x="298" y="610"/>
                  </a:cubicBezTo>
                  <a:lnTo>
                    <a:pt x="298" y="880"/>
                  </a:lnTo>
                  <a:cubicBezTo>
                    <a:pt x="227" y="871"/>
                    <a:pt x="193" y="845"/>
                    <a:pt x="125" y="792"/>
                  </a:cubicBezTo>
                  <a:cubicBezTo>
                    <a:pt x="112" y="783"/>
                    <a:pt x="99" y="778"/>
                    <a:pt x="86" y="778"/>
                  </a:cubicBezTo>
                  <a:cubicBezTo>
                    <a:pt x="67" y="778"/>
                    <a:pt x="48" y="790"/>
                    <a:pt x="33" y="812"/>
                  </a:cubicBezTo>
                  <a:cubicBezTo>
                    <a:pt x="1" y="857"/>
                    <a:pt x="5" y="894"/>
                    <a:pt x="33" y="932"/>
                  </a:cubicBezTo>
                  <a:cubicBezTo>
                    <a:pt x="86" y="1002"/>
                    <a:pt x="199" y="1041"/>
                    <a:pt x="300" y="1041"/>
                  </a:cubicBezTo>
                  <a:lnTo>
                    <a:pt x="300" y="1080"/>
                  </a:lnTo>
                  <a:cubicBezTo>
                    <a:pt x="300" y="1099"/>
                    <a:pt x="321" y="1114"/>
                    <a:pt x="345" y="1114"/>
                  </a:cubicBezTo>
                  <a:cubicBezTo>
                    <a:pt x="367" y="1114"/>
                    <a:pt x="391" y="1099"/>
                    <a:pt x="391" y="1080"/>
                  </a:cubicBezTo>
                  <a:lnTo>
                    <a:pt x="391" y="1037"/>
                  </a:lnTo>
                  <a:cubicBezTo>
                    <a:pt x="534" y="1016"/>
                    <a:pt x="648" y="925"/>
                    <a:pt x="648" y="749"/>
                  </a:cubicBezTo>
                  <a:cubicBezTo>
                    <a:pt x="647" y="585"/>
                    <a:pt x="543" y="515"/>
                    <a:pt x="391" y="458"/>
                  </a:cubicBezTo>
                  <a:lnTo>
                    <a:pt x="391" y="220"/>
                  </a:lnTo>
                  <a:cubicBezTo>
                    <a:pt x="426" y="223"/>
                    <a:pt x="460" y="232"/>
                    <a:pt x="491" y="248"/>
                  </a:cubicBezTo>
                  <a:cubicBezTo>
                    <a:pt x="506" y="255"/>
                    <a:pt x="529" y="270"/>
                    <a:pt x="553" y="270"/>
                  </a:cubicBezTo>
                  <a:cubicBezTo>
                    <a:pt x="572" y="270"/>
                    <a:pt x="590" y="261"/>
                    <a:pt x="607" y="235"/>
                  </a:cubicBezTo>
                  <a:cubicBezTo>
                    <a:pt x="624" y="205"/>
                    <a:pt x="636" y="157"/>
                    <a:pt x="600" y="126"/>
                  </a:cubicBezTo>
                  <a:cubicBezTo>
                    <a:pt x="547" y="83"/>
                    <a:pt x="456" y="69"/>
                    <a:pt x="391" y="69"/>
                  </a:cubicBezTo>
                  <a:lnTo>
                    <a:pt x="391" y="34"/>
                  </a:lnTo>
                  <a:cubicBezTo>
                    <a:pt x="391" y="14"/>
                    <a:pt x="366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3298075" y="4380200"/>
              <a:ext cx="48250" cy="46400"/>
            </a:xfrm>
            <a:custGeom>
              <a:rect b="b" l="l" r="r" t="t"/>
              <a:pathLst>
                <a:path extrusionOk="0" h="1856" w="1930">
                  <a:moveTo>
                    <a:pt x="1001" y="231"/>
                  </a:moveTo>
                  <a:cubicBezTo>
                    <a:pt x="1091" y="231"/>
                    <a:pt x="1182" y="248"/>
                    <a:pt x="1268" y="284"/>
                  </a:cubicBezTo>
                  <a:cubicBezTo>
                    <a:pt x="1528" y="392"/>
                    <a:pt x="1698" y="645"/>
                    <a:pt x="1698" y="928"/>
                  </a:cubicBezTo>
                  <a:cubicBezTo>
                    <a:pt x="1698" y="1311"/>
                    <a:pt x="1386" y="1624"/>
                    <a:pt x="1002" y="1624"/>
                  </a:cubicBezTo>
                  <a:cubicBezTo>
                    <a:pt x="719" y="1624"/>
                    <a:pt x="466" y="1454"/>
                    <a:pt x="357" y="1194"/>
                  </a:cubicBezTo>
                  <a:cubicBezTo>
                    <a:pt x="249" y="933"/>
                    <a:pt x="310" y="634"/>
                    <a:pt x="509" y="435"/>
                  </a:cubicBezTo>
                  <a:cubicBezTo>
                    <a:pt x="642" y="302"/>
                    <a:pt x="820" y="231"/>
                    <a:pt x="1001" y="231"/>
                  </a:cubicBezTo>
                  <a:close/>
                  <a:moveTo>
                    <a:pt x="1002" y="0"/>
                  </a:moveTo>
                  <a:cubicBezTo>
                    <a:pt x="626" y="0"/>
                    <a:pt x="288" y="225"/>
                    <a:pt x="144" y="572"/>
                  </a:cubicBezTo>
                  <a:cubicBezTo>
                    <a:pt x="0" y="920"/>
                    <a:pt x="80" y="1318"/>
                    <a:pt x="345" y="1583"/>
                  </a:cubicBezTo>
                  <a:cubicBezTo>
                    <a:pt x="523" y="1761"/>
                    <a:pt x="761" y="1855"/>
                    <a:pt x="1002" y="1855"/>
                  </a:cubicBezTo>
                  <a:cubicBezTo>
                    <a:pt x="1122" y="1855"/>
                    <a:pt x="1242" y="1832"/>
                    <a:pt x="1356" y="1785"/>
                  </a:cubicBezTo>
                  <a:cubicBezTo>
                    <a:pt x="1703" y="1641"/>
                    <a:pt x="1929" y="1303"/>
                    <a:pt x="1929" y="928"/>
                  </a:cubicBezTo>
                  <a:cubicBezTo>
                    <a:pt x="1928" y="415"/>
                    <a:pt x="1513" y="0"/>
                    <a:pt x="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3241400" y="4370650"/>
              <a:ext cx="113975" cy="82900"/>
            </a:xfrm>
            <a:custGeom>
              <a:rect b="b" l="l" r="r" t="t"/>
              <a:pathLst>
                <a:path extrusionOk="0" h="3316" w="4559">
                  <a:moveTo>
                    <a:pt x="1417" y="1309"/>
                  </a:moveTo>
                  <a:cubicBezTo>
                    <a:pt x="1643" y="1309"/>
                    <a:pt x="1864" y="1420"/>
                    <a:pt x="1997" y="1619"/>
                  </a:cubicBezTo>
                  <a:cubicBezTo>
                    <a:pt x="2022" y="1722"/>
                    <a:pt x="2059" y="1821"/>
                    <a:pt x="2109" y="1914"/>
                  </a:cubicBezTo>
                  <a:cubicBezTo>
                    <a:pt x="2156" y="2266"/>
                    <a:pt x="1931" y="2597"/>
                    <a:pt x="1588" y="2683"/>
                  </a:cubicBezTo>
                  <a:cubicBezTo>
                    <a:pt x="1530" y="2697"/>
                    <a:pt x="1473" y="2704"/>
                    <a:pt x="1416" y="2704"/>
                  </a:cubicBezTo>
                  <a:cubicBezTo>
                    <a:pt x="1133" y="2704"/>
                    <a:pt x="869" y="2529"/>
                    <a:pt x="765" y="2253"/>
                  </a:cubicBezTo>
                  <a:cubicBezTo>
                    <a:pt x="640" y="1922"/>
                    <a:pt x="784" y="1549"/>
                    <a:pt x="1099" y="1386"/>
                  </a:cubicBezTo>
                  <a:cubicBezTo>
                    <a:pt x="1200" y="1334"/>
                    <a:pt x="1309" y="1309"/>
                    <a:pt x="1417" y="1309"/>
                  </a:cubicBezTo>
                  <a:close/>
                  <a:moveTo>
                    <a:pt x="1419" y="928"/>
                  </a:moveTo>
                  <a:cubicBezTo>
                    <a:pt x="1609" y="928"/>
                    <a:pt x="1802" y="978"/>
                    <a:pt x="1979" y="1086"/>
                  </a:cubicBezTo>
                  <a:cubicBezTo>
                    <a:pt x="1970" y="1141"/>
                    <a:pt x="1964" y="1198"/>
                    <a:pt x="1962" y="1255"/>
                  </a:cubicBezTo>
                  <a:cubicBezTo>
                    <a:pt x="1799" y="1137"/>
                    <a:pt x="1609" y="1079"/>
                    <a:pt x="1418" y="1079"/>
                  </a:cubicBezTo>
                  <a:cubicBezTo>
                    <a:pt x="1220" y="1079"/>
                    <a:pt x="1021" y="1143"/>
                    <a:pt x="855" y="1269"/>
                  </a:cubicBezTo>
                  <a:cubicBezTo>
                    <a:pt x="529" y="1518"/>
                    <a:pt x="407" y="1951"/>
                    <a:pt x="551" y="2334"/>
                  </a:cubicBezTo>
                  <a:cubicBezTo>
                    <a:pt x="688" y="2697"/>
                    <a:pt x="1036" y="2934"/>
                    <a:pt x="1420" y="2934"/>
                  </a:cubicBezTo>
                  <a:cubicBezTo>
                    <a:pt x="1440" y="2934"/>
                    <a:pt x="1461" y="2933"/>
                    <a:pt x="1481" y="2932"/>
                  </a:cubicBezTo>
                  <a:cubicBezTo>
                    <a:pt x="1890" y="2904"/>
                    <a:pt x="2231" y="2611"/>
                    <a:pt x="2323" y="2213"/>
                  </a:cubicBezTo>
                  <a:cubicBezTo>
                    <a:pt x="2362" y="2253"/>
                    <a:pt x="2403" y="2292"/>
                    <a:pt x="2448" y="2327"/>
                  </a:cubicBezTo>
                  <a:cubicBezTo>
                    <a:pt x="2308" y="2777"/>
                    <a:pt x="1892" y="3085"/>
                    <a:pt x="1421" y="3085"/>
                  </a:cubicBezTo>
                  <a:cubicBezTo>
                    <a:pt x="1420" y="3085"/>
                    <a:pt x="1419" y="3085"/>
                    <a:pt x="1418" y="3085"/>
                  </a:cubicBezTo>
                  <a:cubicBezTo>
                    <a:pt x="704" y="3085"/>
                    <a:pt x="186" y="2403"/>
                    <a:pt x="380" y="1715"/>
                  </a:cubicBezTo>
                  <a:cubicBezTo>
                    <a:pt x="517" y="1227"/>
                    <a:pt x="957" y="928"/>
                    <a:pt x="1419" y="928"/>
                  </a:cubicBezTo>
                  <a:close/>
                  <a:moveTo>
                    <a:pt x="3268" y="0"/>
                  </a:moveTo>
                  <a:cubicBezTo>
                    <a:pt x="2723" y="0"/>
                    <a:pt x="2232" y="340"/>
                    <a:pt x="2041" y="856"/>
                  </a:cubicBezTo>
                  <a:cubicBezTo>
                    <a:pt x="1845" y="750"/>
                    <a:pt x="1630" y="698"/>
                    <a:pt x="1417" y="698"/>
                  </a:cubicBezTo>
                  <a:cubicBezTo>
                    <a:pt x="1107" y="698"/>
                    <a:pt x="800" y="808"/>
                    <a:pt x="556" y="1020"/>
                  </a:cubicBezTo>
                  <a:cubicBezTo>
                    <a:pt x="146" y="1380"/>
                    <a:pt x="0" y="1957"/>
                    <a:pt x="193" y="2469"/>
                  </a:cubicBezTo>
                  <a:cubicBezTo>
                    <a:pt x="385" y="2978"/>
                    <a:pt x="872" y="3316"/>
                    <a:pt x="1416" y="3316"/>
                  </a:cubicBezTo>
                  <a:cubicBezTo>
                    <a:pt x="1418" y="3316"/>
                    <a:pt x="1420" y="3316"/>
                    <a:pt x="1422" y="3315"/>
                  </a:cubicBezTo>
                  <a:cubicBezTo>
                    <a:pt x="1969" y="3314"/>
                    <a:pt x="2456" y="2974"/>
                    <a:pt x="2646" y="2461"/>
                  </a:cubicBezTo>
                  <a:cubicBezTo>
                    <a:pt x="2841" y="2567"/>
                    <a:pt x="3055" y="2619"/>
                    <a:pt x="3268" y="2619"/>
                  </a:cubicBezTo>
                  <a:cubicBezTo>
                    <a:pt x="3561" y="2619"/>
                    <a:pt x="3851" y="2521"/>
                    <a:pt x="4089" y="2330"/>
                  </a:cubicBezTo>
                  <a:cubicBezTo>
                    <a:pt x="4316" y="2146"/>
                    <a:pt x="4476" y="1890"/>
                    <a:pt x="4544" y="1606"/>
                  </a:cubicBezTo>
                  <a:cubicBezTo>
                    <a:pt x="4557" y="1543"/>
                    <a:pt x="4519" y="1481"/>
                    <a:pt x="4458" y="1466"/>
                  </a:cubicBezTo>
                  <a:cubicBezTo>
                    <a:pt x="4449" y="1464"/>
                    <a:pt x="4440" y="1463"/>
                    <a:pt x="4432" y="1463"/>
                  </a:cubicBezTo>
                  <a:cubicBezTo>
                    <a:pt x="4378" y="1463"/>
                    <a:pt x="4331" y="1499"/>
                    <a:pt x="4319" y="1553"/>
                  </a:cubicBezTo>
                  <a:cubicBezTo>
                    <a:pt x="4219" y="1987"/>
                    <a:pt x="3863" y="2314"/>
                    <a:pt x="3422" y="2377"/>
                  </a:cubicBezTo>
                  <a:cubicBezTo>
                    <a:pt x="3371" y="2385"/>
                    <a:pt x="3320" y="2388"/>
                    <a:pt x="3269" y="2388"/>
                  </a:cubicBezTo>
                  <a:cubicBezTo>
                    <a:pt x="2884" y="2388"/>
                    <a:pt x="2522" y="2181"/>
                    <a:pt x="2331" y="1839"/>
                  </a:cubicBezTo>
                  <a:cubicBezTo>
                    <a:pt x="2310" y="1730"/>
                    <a:pt x="2270" y="1626"/>
                    <a:pt x="2214" y="1531"/>
                  </a:cubicBezTo>
                  <a:cubicBezTo>
                    <a:pt x="2072" y="863"/>
                    <a:pt x="2586" y="231"/>
                    <a:pt x="3269" y="231"/>
                  </a:cubicBezTo>
                  <a:cubicBezTo>
                    <a:pt x="3270" y="231"/>
                    <a:pt x="3271" y="231"/>
                    <a:pt x="3272" y="231"/>
                  </a:cubicBezTo>
                  <a:cubicBezTo>
                    <a:pt x="3773" y="231"/>
                    <a:pt x="4207" y="577"/>
                    <a:pt x="4319" y="1066"/>
                  </a:cubicBezTo>
                  <a:cubicBezTo>
                    <a:pt x="4330" y="1119"/>
                    <a:pt x="4378" y="1155"/>
                    <a:pt x="4431" y="1155"/>
                  </a:cubicBezTo>
                  <a:cubicBezTo>
                    <a:pt x="4439" y="1155"/>
                    <a:pt x="4448" y="1154"/>
                    <a:pt x="4458" y="1152"/>
                  </a:cubicBezTo>
                  <a:cubicBezTo>
                    <a:pt x="4519" y="1139"/>
                    <a:pt x="4558" y="1077"/>
                    <a:pt x="4544" y="1014"/>
                  </a:cubicBezTo>
                  <a:cubicBezTo>
                    <a:pt x="4413" y="451"/>
                    <a:pt x="3929" y="39"/>
                    <a:pt x="3351" y="3"/>
                  </a:cubicBezTo>
                  <a:cubicBezTo>
                    <a:pt x="3323" y="1"/>
                    <a:pt x="3296" y="0"/>
                    <a:pt x="3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3315100" y="4389725"/>
              <a:ext cx="15950" cy="27850"/>
            </a:xfrm>
            <a:custGeom>
              <a:rect b="b" l="l" r="r" t="t"/>
              <a:pathLst>
                <a:path extrusionOk="0" h="1114" w="638">
                  <a:moveTo>
                    <a:pt x="298" y="224"/>
                  </a:moveTo>
                  <a:lnTo>
                    <a:pt x="298" y="428"/>
                  </a:lnTo>
                  <a:cubicBezTo>
                    <a:pt x="216" y="396"/>
                    <a:pt x="189" y="369"/>
                    <a:pt x="189" y="318"/>
                  </a:cubicBezTo>
                  <a:cubicBezTo>
                    <a:pt x="189" y="260"/>
                    <a:pt x="240" y="233"/>
                    <a:pt x="298" y="224"/>
                  </a:cubicBezTo>
                  <a:close/>
                  <a:moveTo>
                    <a:pt x="369" y="642"/>
                  </a:moveTo>
                  <a:cubicBezTo>
                    <a:pt x="453" y="680"/>
                    <a:pt x="470" y="720"/>
                    <a:pt x="470" y="768"/>
                  </a:cubicBezTo>
                  <a:cubicBezTo>
                    <a:pt x="470" y="829"/>
                    <a:pt x="430" y="866"/>
                    <a:pt x="369" y="878"/>
                  </a:cubicBezTo>
                  <a:lnTo>
                    <a:pt x="369" y="642"/>
                  </a:lnTo>
                  <a:close/>
                  <a:moveTo>
                    <a:pt x="334" y="0"/>
                  </a:moveTo>
                  <a:cubicBezTo>
                    <a:pt x="313" y="0"/>
                    <a:pt x="289" y="14"/>
                    <a:pt x="289" y="34"/>
                  </a:cubicBezTo>
                  <a:lnTo>
                    <a:pt x="289" y="72"/>
                  </a:lnTo>
                  <a:cubicBezTo>
                    <a:pt x="128" y="93"/>
                    <a:pt x="25" y="179"/>
                    <a:pt x="25" y="337"/>
                  </a:cubicBezTo>
                  <a:cubicBezTo>
                    <a:pt x="25" y="508"/>
                    <a:pt x="157" y="559"/>
                    <a:pt x="289" y="610"/>
                  </a:cubicBezTo>
                  <a:lnTo>
                    <a:pt x="289" y="881"/>
                  </a:lnTo>
                  <a:cubicBezTo>
                    <a:pt x="213" y="871"/>
                    <a:pt x="178" y="840"/>
                    <a:pt x="114" y="792"/>
                  </a:cubicBezTo>
                  <a:cubicBezTo>
                    <a:pt x="101" y="782"/>
                    <a:pt x="88" y="778"/>
                    <a:pt x="76" y="778"/>
                  </a:cubicBezTo>
                  <a:cubicBezTo>
                    <a:pt x="32" y="778"/>
                    <a:pt x="1" y="839"/>
                    <a:pt x="1" y="874"/>
                  </a:cubicBezTo>
                  <a:cubicBezTo>
                    <a:pt x="1" y="894"/>
                    <a:pt x="9" y="916"/>
                    <a:pt x="22" y="932"/>
                  </a:cubicBezTo>
                  <a:cubicBezTo>
                    <a:pt x="75" y="1003"/>
                    <a:pt x="190" y="1041"/>
                    <a:pt x="289" y="1041"/>
                  </a:cubicBezTo>
                  <a:lnTo>
                    <a:pt x="289" y="1080"/>
                  </a:lnTo>
                  <a:cubicBezTo>
                    <a:pt x="289" y="1099"/>
                    <a:pt x="310" y="1113"/>
                    <a:pt x="334" y="1113"/>
                  </a:cubicBezTo>
                  <a:cubicBezTo>
                    <a:pt x="355" y="1113"/>
                    <a:pt x="380" y="1099"/>
                    <a:pt x="380" y="1080"/>
                  </a:cubicBezTo>
                  <a:lnTo>
                    <a:pt x="380" y="1037"/>
                  </a:lnTo>
                  <a:cubicBezTo>
                    <a:pt x="523" y="1015"/>
                    <a:pt x="637" y="925"/>
                    <a:pt x="637" y="750"/>
                  </a:cubicBezTo>
                  <a:cubicBezTo>
                    <a:pt x="636" y="580"/>
                    <a:pt x="527" y="512"/>
                    <a:pt x="380" y="459"/>
                  </a:cubicBezTo>
                  <a:lnTo>
                    <a:pt x="380" y="220"/>
                  </a:lnTo>
                  <a:cubicBezTo>
                    <a:pt x="430" y="224"/>
                    <a:pt x="456" y="234"/>
                    <a:pt x="512" y="263"/>
                  </a:cubicBezTo>
                  <a:cubicBezTo>
                    <a:pt x="521" y="268"/>
                    <a:pt x="531" y="270"/>
                    <a:pt x="541" y="270"/>
                  </a:cubicBezTo>
                  <a:cubicBezTo>
                    <a:pt x="563" y="270"/>
                    <a:pt x="585" y="257"/>
                    <a:pt x="596" y="234"/>
                  </a:cubicBezTo>
                  <a:cubicBezTo>
                    <a:pt x="613" y="205"/>
                    <a:pt x="625" y="156"/>
                    <a:pt x="589" y="125"/>
                  </a:cubicBezTo>
                  <a:cubicBezTo>
                    <a:pt x="536" y="82"/>
                    <a:pt x="447" y="69"/>
                    <a:pt x="380" y="69"/>
                  </a:cubicBezTo>
                  <a:lnTo>
                    <a:pt x="380" y="34"/>
                  </a:lnTo>
                  <a:cubicBezTo>
                    <a:pt x="380" y="14"/>
                    <a:pt x="356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3185475" y="4435900"/>
              <a:ext cx="201425" cy="115900"/>
            </a:xfrm>
            <a:custGeom>
              <a:rect b="b" l="l" r="r" t="t"/>
              <a:pathLst>
                <a:path extrusionOk="0" h="4636" w="8057">
                  <a:moveTo>
                    <a:pt x="2562" y="1376"/>
                  </a:moveTo>
                  <a:cubicBezTo>
                    <a:pt x="2574" y="1376"/>
                    <a:pt x="2586" y="1383"/>
                    <a:pt x="2590" y="1395"/>
                  </a:cubicBezTo>
                  <a:cubicBezTo>
                    <a:pt x="2639" y="1521"/>
                    <a:pt x="3361" y="3442"/>
                    <a:pt x="3390" y="3514"/>
                  </a:cubicBezTo>
                  <a:cubicBezTo>
                    <a:pt x="3395" y="3528"/>
                    <a:pt x="3387" y="3545"/>
                    <a:pt x="3372" y="3550"/>
                  </a:cubicBezTo>
                  <a:lnTo>
                    <a:pt x="2858" y="3744"/>
                  </a:lnTo>
                  <a:lnTo>
                    <a:pt x="2040" y="1571"/>
                  </a:lnTo>
                  <a:lnTo>
                    <a:pt x="2552" y="1377"/>
                  </a:lnTo>
                  <a:cubicBezTo>
                    <a:pt x="2556" y="1376"/>
                    <a:pt x="2559" y="1376"/>
                    <a:pt x="2562" y="1376"/>
                  </a:cubicBezTo>
                  <a:close/>
                  <a:moveTo>
                    <a:pt x="1823" y="1652"/>
                  </a:moveTo>
                  <a:lnTo>
                    <a:pt x="2643" y="3826"/>
                  </a:lnTo>
                  <a:lnTo>
                    <a:pt x="1119" y="4401"/>
                  </a:lnTo>
                  <a:cubicBezTo>
                    <a:pt x="1113" y="4402"/>
                    <a:pt x="1108" y="4403"/>
                    <a:pt x="1103" y="4403"/>
                  </a:cubicBezTo>
                  <a:cubicBezTo>
                    <a:pt x="1082" y="4403"/>
                    <a:pt x="1063" y="4392"/>
                    <a:pt x="1056" y="4372"/>
                  </a:cubicBezTo>
                  <a:lnTo>
                    <a:pt x="271" y="2289"/>
                  </a:lnTo>
                  <a:cubicBezTo>
                    <a:pt x="261" y="2263"/>
                    <a:pt x="275" y="2236"/>
                    <a:pt x="299" y="2227"/>
                  </a:cubicBezTo>
                  <a:lnTo>
                    <a:pt x="1823" y="1652"/>
                  </a:lnTo>
                  <a:close/>
                  <a:moveTo>
                    <a:pt x="7385" y="0"/>
                  </a:moveTo>
                  <a:cubicBezTo>
                    <a:pt x="7209" y="0"/>
                    <a:pt x="7040" y="92"/>
                    <a:pt x="6911" y="213"/>
                  </a:cubicBezTo>
                  <a:lnTo>
                    <a:pt x="5678" y="1236"/>
                  </a:lnTo>
                  <a:cubicBezTo>
                    <a:pt x="5608" y="1085"/>
                    <a:pt x="5461" y="933"/>
                    <a:pt x="5180" y="933"/>
                  </a:cubicBezTo>
                  <a:cubicBezTo>
                    <a:pt x="4861" y="933"/>
                    <a:pt x="4619" y="931"/>
                    <a:pt x="4429" y="931"/>
                  </a:cubicBezTo>
                  <a:cubicBezTo>
                    <a:pt x="3937" y="931"/>
                    <a:pt x="3801" y="942"/>
                    <a:pt x="3604" y="1018"/>
                  </a:cubicBezTo>
                  <a:lnTo>
                    <a:pt x="3600" y="1018"/>
                  </a:lnTo>
                  <a:lnTo>
                    <a:pt x="2818" y="1342"/>
                  </a:lnTo>
                  <a:lnTo>
                    <a:pt x="2807" y="1313"/>
                  </a:lnTo>
                  <a:cubicBezTo>
                    <a:pt x="2767" y="1209"/>
                    <a:pt x="2669" y="1145"/>
                    <a:pt x="2564" y="1145"/>
                  </a:cubicBezTo>
                  <a:cubicBezTo>
                    <a:pt x="2533" y="1145"/>
                    <a:pt x="2502" y="1150"/>
                    <a:pt x="2472" y="1162"/>
                  </a:cubicBezTo>
                  <a:lnTo>
                    <a:pt x="1878" y="1385"/>
                  </a:lnTo>
                  <a:lnTo>
                    <a:pt x="218" y="2011"/>
                  </a:lnTo>
                  <a:cubicBezTo>
                    <a:pt x="73" y="2065"/>
                    <a:pt x="0" y="2227"/>
                    <a:pt x="55" y="2371"/>
                  </a:cubicBezTo>
                  <a:lnTo>
                    <a:pt x="840" y="4455"/>
                  </a:lnTo>
                  <a:cubicBezTo>
                    <a:pt x="882" y="4566"/>
                    <a:pt x="989" y="4635"/>
                    <a:pt x="1102" y="4635"/>
                  </a:cubicBezTo>
                  <a:cubicBezTo>
                    <a:pt x="1134" y="4635"/>
                    <a:pt x="1167" y="4629"/>
                    <a:pt x="1200" y="4617"/>
                  </a:cubicBezTo>
                  <a:lnTo>
                    <a:pt x="2831" y="4002"/>
                  </a:lnTo>
                  <a:lnTo>
                    <a:pt x="3454" y="3768"/>
                  </a:lnTo>
                  <a:cubicBezTo>
                    <a:pt x="3588" y="3717"/>
                    <a:pt x="3656" y="3567"/>
                    <a:pt x="3605" y="3433"/>
                  </a:cubicBezTo>
                  <a:lnTo>
                    <a:pt x="3596" y="3406"/>
                  </a:lnTo>
                  <a:cubicBezTo>
                    <a:pt x="4004" y="3232"/>
                    <a:pt x="4013" y="3212"/>
                    <a:pt x="4437" y="3211"/>
                  </a:cubicBezTo>
                  <a:cubicBezTo>
                    <a:pt x="4500" y="3209"/>
                    <a:pt x="4551" y="3158"/>
                    <a:pt x="4551" y="3095"/>
                  </a:cubicBezTo>
                  <a:cubicBezTo>
                    <a:pt x="4551" y="3030"/>
                    <a:pt x="4500" y="2979"/>
                    <a:pt x="4437" y="2979"/>
                  </a:cubicBezTo>
                  <a:cubicBezTo>
                    <a:pt x="3975" y="2982"/>
                    <a:pt x="3935" y="3010"/>
                    <a:pt x="3514" y="3189"/>
                  </a:cubicBezTo>
                  <a:lnTo>
                    <a:pt x="2900" y="1559"/>
                  </a:lnTo>
                  <a:lnTo>
                    <a:pt x="3687" y="1233"/>
                  </a:lnTo>
                  <a:cubicBezTo>
                    <a:pt x="3846" y="1173"/>
                    <a:pt x="3959" y="1164"/>
                    <a:pt x="4395" y="1164"/>
                  </a:cubicBezTo>
                  <a:cubicBezTo>
                    <a:pt x="4585" y="1164"/>
                    <a:pt x="4837" y="1166"/>
                    <a:pt x="5181" y="1166"/>
                  </a:cubicBezTo>
                  <a:cubicBezTo>
                    <a:pt x="5307" y="1166"/>
                    <a:pt x="5394" y="1209"/>
                    <a:pt x="5448" y="1298"/>
                  </a:cubicBezTo>
                  <a:cubicBezTo>
                    <a:pt x="5474" y="1342"/>
                    <a:pt x="5491" y="1392"/>
                    <a:pt x="5498" y="1443"/>
                  </a:cubicBezTo>
                  <a:cubicBezTo>
                    <a:pt x="5494" y="1489"/>
                    <a:pt x="5467" y="1699"/>
                    <a:pt x="5260" y="1734"/>
                  </a:cubicBezTo>
                  <a:cubicBezTo>
                    <a:pt x="4943" y="1788"/>
                    <a:pt x="4261" y="1885"/>
                    <a:pt x="4254" y="1886"/>
                  </a:cubicBezTo>
                  <a:cubicBezTo>
                    <a:pt x="4193" y="1894"/>
                    <a:pt x="4149" y="1948"/>
                    <a:pt x="4154" y="2010"/>
                  </a:cubicBezTo>
                  <a:cubicBezTo>
                    <a:pt x="4158" y="2070"/>
                    <a:pt x="4208" y="2116"/>
                    <a:pt x="4268" y="2116"/>
                  </a:cubicBezTo>
                  <a:cubicBezTo>
                    <a:pt x="4268" y="2116"/>
                    <a:pt x="4269" y="2116"/>
                    <a:pt x="4270" y="2116"/>
                  </a:cubicBezTo>
                  <a:cubicBezTo>
                    <a:pt x="4277" y="2116"/>
                    <a:pt x="4282" y="2116"/>
                    <a:pt x="4288" y="2115"/>
                  </a:cubicBezTo>
                  <a:cubicBezTo>
                    <a:pt x="4294" y="2114"/>
                    <a:pt x="4980" y="2015"/>
                    <a:pt x="5300" y="1961"/>
                  </a:cubicBezTo>
                  <a:cubicBezTo>
                    <a:pt x="5592" y="1912"/>
                    <a:pt x="5701" y="1663"/>
                    <a:pt x="5724" y="1500"/>
                  </a:cubicBezTo>
                  <a:lnTo>
                    <a:pt x="7061" y="392"/>
                  </a:lnTo>
                  <a:lnTo>
                    <a:pt x="7065" y="388"/>
                  </a:lnTo>
                  <a:lnTo>
                    <a:pt x="7070" y="382"/>
                  </a:lnTo>
                  <a:cubicBezTo>
                    <a:pt x="7154" y="305"/>
                    <a:pt x="7263" y="231"/>
                    <a:pt x="7380" y="231"/>
                  </a:cubicBezTo>
                  <a:cubicBezTo>
                    <a:pt x="7450" y="231"/>
                    <a:pt x="7521" y="257"/>
                    <a:pt x="7592" y="322"/>
                  </a:cubicBezTo>
                  <a:cubicBezTo>
                    <a:pt x="7808" y="536"/>
                    <a:pt x="7610" y="790"/>
                    <a:pt x="7564" y="843"/>
                  </a:cubicBezTo>
                  <a:lnTo>
                    <a:pt x="5876" y="2656"/>
                  </a:lnTo>
                  <a:cubicBezTo>
                    <a:pt x="5876" y="2657"/>
                    <a:pt x="5875" y="2659"/>
                    <a:pt x="5875" y="2659"/>
                  </a:cubicBezTo>
                  <a:cubicBezTo>
                    <a:pt x="5638" y="2931"/>
                    <a:pt x="5317" y="2975"/>
                    <a:pt x="5188" y="2982"/>
                  </a:cubicBezTo>
                  <a:lnTo>
                    <a:pt x="4977" y="2982"/>
                  </a:lnTo>
                  <a:cubicBezTo>
                    <a:pt x="4915" y="2985"/>
                    <a:pt x="4865" y="3036"/>
                    <a:pt x="4865" y="3098"/>
                  </a:cubicBezTo>
                  <a:cubicBezTo>
                    <a:pt x="4865" y="3160"/>
                    <a:pt x="4915" y="3211"/>
                    <a:pt x="4977" y="3213"/>
                  </a:cubicBezTo>
                  <a:lnTo>
                    <a:pt x="5198" y="3213"/>
                  </a:lnTo>
                  <a:cubicBezTo>
                    <a:pt x="5355" y="3205"/>
                    <a:pt x="5751" y="3151"/>
                    <a:pt x="6048" y="2812"/>
                  </a:cubicBezTo>
                  <a:lnTo>
                    <a:pt x="7736" y="998"/>
                  </a:lnTo>
                  <a:lnTo>
                    <a:pt x="7738" y="996"/>
                  </a:lnTo>
                  <a:cubicBezTo>
                    <a:pt x="7886" y="824"/>
                    <a:pt x="8057" y="454"/>
                    <a:pt x="7751" y="155"/>
                  </a:cubicBezTo>
                  <a:lnTo>
                    <a:pt x="7749" y="152"/>
                  </a:lnTo>
                  <a:cubicBezTo>
                    <a:pt x="7632" y="44"/>
                    <a:pt x="7507" y="0"/>
                    <a:pt x="7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27"/>
          <p:cNvSpPr/>
          <p:nvPr/>
        </p:nvSpPr>
        <p:spPr>
          <a:xfrm>
            <a:off x="4392489" y="2616482"/>
            <a:ext cx="359015" cy="358442"/>
          </a:xfrm>
          <a:custGeom>
            <a:rect b="b" l="l" r="r" t="t"/>
            <a:pathLst>
              <a:path extrusionOk="0" h="11270" w="11288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86" name="Google Shape;186;p27"/>
          <p:cNvGrpSpPr/>
          <p:nvPr/>
        </p:nvGrpSpPr>
        <p:grpSpPr>
          <a:xfrm>
            <a:off x="4397135" y="3353211"/>
            <a:ext cx="355993" cy="355612"/>
            <a:chOff x="1749897" y="2894561"/>
            <a:chExt cx="355993" cy="355612"/>
          </a:xfrm>
        </p:grpSpPr>
        <p:sp>
          <p:nvSpPr>
            <p:cNvPr id="187" name="Google Shape;187;p27"/>
            <p:cNvSpPr/>
            <p:nvPr/>
          </p:nvSpPr>
          <p:spPr>
            <a:xfrm>
              <a:off x="1899858" y="2895324"/>
              <a:ext cx="206033" cy="161728"/>
            </a:xfrm>
            <a:custGeom>
              <a:rect b="b" l="l" r="r" t="t"/>
              <a:pathLst>
                <a:path extrusionOk="0" h="5085" w="6478">
                  <a:moveTo>
                    <a:pt x="6156" y="322"/>
                  </a:moveTo>
                  <a:lnTo>
                    <a:pt x="6156" y="4763"/>
                  </a:lnTo>
                  <a:lnTo>
                    <a:pt x="334" y="4763"/>
                  </a:lnTo>
                  <a:lnTo>
                    <a:pt x="334" y="322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4930"/>
                  </a:lnTo>
                  <a:cubicBezTo>
                    <a:pt x="0" y="5013"/>
                    <a:pt x="72" y="5085"/>
                    <a:pt x="167" y="5085"/>
                  </a:cubicBezTo>
                  <a:lnTo>
                    <a:pt x="6311" y="5085"/>
                  </a:lnTo>
                  <a:cubicBezTo>
                    <a:pt x="6406" y="5085"/>
                    <a:pt x="6477" y="5013"/>
                    <a:pt x="6477" y="4930"/>
                  </a:cubicBezTo>
                  <a:lnTo>
                    <a:pt x="6477" y="167"/>
                  </a:lnTo>
                  <a:cubicBezTo>
                    <a:pt x="6477" y="72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1751424" y="2894561"/>
              <a:ext cx="135585" cy="161379"/>
            </a:xfrm>
            <a:custGeom>
              <a:rect b="b" l="l" r="r" t="t"/>
              <a:pathLst>
                <a:path extrusionOk="0" h="5074" w="4263">
                  <a:moveTo>
                    <a:pt x="3643" y="334"/>
                  </a:moveTo>
                  <a:lnTo>
                    <a:pt x="2048" y="2227"/>
                  </a:lnTo>
                  <a:lnTo>
                    <a:pt x="476" y="334"/>
                  </a:lnTo>
                  <a:close/>
                  <a:moveTo>
                    <a:pt x="286" y="632"/>
                  </a:moveTo>
                  <a:lnTo>
                    <a:pt x="1846" y="2489"/>
                  </a:lnTo>
                  <a:lnTo>
                    <a:pt x="286" y="4359"/>
                  </a:lnTo>
                  <a:lnTo>
                    <a:pt x="286" y="632"/>
                  </a:lnTo>
                  <a:close/>
                  <a:moveTo>
                    <a:pt x="3894" y="561"/>
                  </a:moveTo>
                  <a:lnTo>
                    <a:pt x="3894" y="4430"/>
                  </a:lnTo>
                  <a:lnTo>
                    <a:pt x="2274" y="2489"/>
                  </a:lnTo>
                  <a:lnTo>
                    <a:pt x="3894" y="561"/>
                  </a:lnTo>
                  <a:close/>
                  <a:moveTo>
                    <a:pt x="2072" y="2739"/>
                  </a:moveTo>
                  <a:lnTo>
                    <a:pt x="3763" y="4763"/>
                  </a:lnTo>
                  <a:lnTo>
                    <a:pt x="369" y="4763"/>
                  </a:lnTo>
                  <a:lnTo>
                    <a:pt x="2072" y="2739"/>
                  </a:lnTo>
                  <a:close/>
                  <a:moveTo>
                    <a:pt x="36" y="1"/>
                  </a:moveTo>
                  <a:cubicBezTo>
                    <a:pt x="36" y="1"/>
                    <a:pt x="24" y="1"/>
                    <a:pt x="24" y="25"/>
                  </a:cubicBezTo>
                  <a:cubicBezTo>
                    <a:pt x="24" y="25"/>
                    <a:pt x="12" y="25"/>
                    <a:pt x="12" y="37"/>
                  </a:cubicBezTo>
                  <a:lnTo>
                    <a:pt x="0" y="49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0" y="108"/>
                  </a:lnTo>
                  <a:lnTo>
                    <a:pt x="0" y="132"/>
                  </a:lnTo>
                  <a:lnTo>
                    <a:pt x="0" y="144"/>
                  </a:lnTo>
                  <a:lnTo>
                    <a:pt x="0" y="4906"/>
                  </a:lnTo>
                  <a:cubicBezTo>
                    <a:pt x="0" y="4990"/>
                    <a:pt x="72" y="5073"/>
                    <a:pt x="155" y="5073"/>
                  </a:cubicBezTo>
                  <a:lnTo>
                    <a:pt x="4108" y="5073"/>
                  </a:lnTo>
                  <a:cubicBezTo>
                    <a:pt x="4191" y="5073"/>
                    <a:pt x="4263" y="4990"/>
                    <a:pt x="4263" y="4906"/>
                  </a:cubicBezTo>
                  <a:lnTo>
                    <a:pt x="4263" y="144"/>
                  </a:lnTo>
                  <a:cubicBezTo>
                    <a:pt x="4239" y="84"/>
                    <a:pt x="4167" y="1"/>
                    <a:pt x="4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1931663" y="2921468"/>
              <a:ext cx="64787" cy="10241"/>
            </a:xfrm>
            <a:custGeom>
              <a:rect b="b" l="l" r="r" t="t"/>
              <a:pathLst>
                <a:path extrusionOk="0" h="322" w="2037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1882" y="322"/>
                  </a:lnTo>
                  <a:cubicBezTo>
                    <a:pt x="1965" y="322"/>
                    <a:pt x="2037" y="250"/>
                    <a:pt x="2037" y="155"/>
                  </a:cubicBezTo>
                  <a:cubicBezTo>
                    <a:pt x="2037" y="72"/>
                    <a:pt x="1965" y="0"/>
                    <a:pt x="1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2009681" y="2921468"/>
              <a:ext cx="65168" cy="10241"/>
            </a:xfrm>
            <a:custGeom>
              <a:rect b="b" l="l" r="r" t="t"/>
              <a:pathLst>
                <a:path extrusionOk="0" h="322" w="2049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1881" y="322"/>
                  </a:lnTo>
                  <a:cubicBezTo>
                    <a:pt x="1965" y="322"/>
                    <a:pt x="2048" y="250"/>
                    <a:pt x="2048" y="155"/>
                  </a:cubicBezTo>
                  <a:cubicBezTo>
                    <a:pt x="2048" y="72"/>
                    <a:pt x="1965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7"/>
            <p:cNvSpPr/>
            <p:nvPr/>
          </p:nvSpPr>
          <p:spPr>
            <a:xfrm>
              <a:off x="1931663" y="2954418"/>
              <a:ext cx="64787" cy="10623"/>
            </a:xfrm>
            <a:custGeom>
              <a:rect b="b" l="l" r="r" t="t"/>
              <a:pathLst>
                <a:path extrusionOk="0" h="334" w="203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1882" y="334"/>
                  </a:lnTo>
                  <a:cubicBezTo>
                    <a:pt x="1965" y="334"/>
                    <a:pt x="2037" y="250"/>
                    <a:pt x="2037" y="167"/>
                  </a:cubicBezTo>
                  <a:cubicBezTo>
                    <a:pt x="2037" y="72"/>
                    <a:pt x="1965" y="0"/>
                    <a:pt x="1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2009681" y="2954418"/>
              <a:ext cx="65168" cy="10623"/>
            </a:xfrm>
            <a:custGeom>
              <a:rect b="b" l="l" r="r" t="t"/>
              <a:pathLst>
                <a:path extrusionOk="0" h="334" w="2049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4"/>
                    <a:pt x="167" y="334"/>
                  </a:cubicBezTo>
                  <a:lnTo>
                    <a:pt x="1881" y="334"/>
                  </a:lnTo>
                  <a:cubicBezTo>
                    <a:pt x="1965" y="334"/>
                    <a:pt x="2048" y="250"/>
                    <a:pt x="2048" y="167"/>
                  </a:cubicBezTo>
                  <a:cubicBezTo>
                    <a:pt x="2048" y="72"/>
                    <a:pt x="1965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1931663" y="2987718"/>
              <a:ext cx="64787" cy="10273"/>
            </a:xfrm>
            <a:custGeom>
              <a:rect b="b" l="l" r="r" t="t"/>
              <a:pathLst>
                <a:path extrusionOk="0" h="323" w="2037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882" y="322"/>
                  </a:lnTo>
                  <a:cubicBezTo>
                    <a:pt x="1965" y="322"/>
                    <a:pt x="2037" y="251"/>
                    <a:pt x="2037" y="156"/>
                  </a:cubicBezTo>
                  <a:cubicBezTo>
                    <a:pt x="2037" y="72"/>
                    <a:pt x="1965" y="1"/>
                    <a:pt x="1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2009681" y="2987718"/>
              <a:ext cx="65168" cy="10273"/>
            </a:xfrm>
            <a:custGeom>
              <a:rect b="b" l="l" r="r" t="t"/>
              <a:pathLst>
                <a:path extrusionOk="0" h="323" w="2049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cubicBezTo>
                    <a:pt x="0" y="251"/>
                    <a:pt x="84" y="322"/>
                    <a:pt x="167" y="322"/>
                  </a:cubicBezTo>
                  <a:lnTo>
                    <a:pt x="1881" y="322"/>
                  </a:lnTo>
                  <a:cubicBezTo>
                    <a:pt x="1965" y="322"/>
                    <a:pt x="2048" y="251"/>
                    <a:pt x="2048" y="156"/>
                  </a:cubicBezTo>
                  <a:cubicBezTo>
                    <a:pt x="2048" y="72"/>
                    <a:pt x="1965" y="1"/>
                    <a:pt x="1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1931663" y="3020668"/>
              <a:ext cx="64787" cy="10655"/>
            </a:xfrm>
            <a:custGeom>
              <a:rect b="b" l="l" r="r" t="t"/>
              <a:pathLst>
                <a:path extrusionOk="0" h="335" w="203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882" y="334"/>
                  </a:lnTo>
                  <a:cubicBezTo>
                    <a:pt x="1965" y="334"/>
                    <a:pt x="2037" y="251"/>
                    <a:pt x="2037" y="167"/>
                  </a:cubicBezTo>
                  <a:cubicBezTo>
                    <a:pt x="2037" y="72"/>
                    <a:pt x="1965" y="1"/>
                    <a:pt x="1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2009681" y="3020668"/>
              <a:ext cx="65168" cy="10655"/>
            </a:xfrm>
            <a:custGeom>
              <a:rect b="b" l="l" r="r" t="t"/>
              <a:pathLst>
                <a:path extrusionOk="0" h="335" w="2049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881" y="334"/>
                  </a:lnTo>
                  <a:cubicBezTo>
                    <a:pt x="1965" y="334"/>
                    <a:pt x="2048" y="251"/>
                    <a:pt x="2048" y="167"/>
                  </a:cubicBezTo>
                  <a:cubicBezTo>
                    <a:pt x="2048" y="72"/>
                    <a:pt x="1965" y="1"/>
                    <a:pt x="1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1749897" y="3069138"/>
              <a:ext cx="355993" cy="181034"/>
            </a:xfrm>
            <a:custGeom>
              <a:rect b="b" l="l" r="r" t="t"/>
              <a:pathLst>
                <a:path extrusionOk="0" h="5692" w="11193">
                  <a:moveTo>
                    <a:pt x="9859" y="322"/>
                  </a:moveTo>
                  <a:lnTo>
                    <a:pt x="5596" y="1477"/>
                  </a:lnTo>
                  <a:lnTo>
                    <a:pt x="1334" y="322"/>
                  </a:lnTo>
                  <a:close/>
                  <a:moveTo>
                    <a:pt x="334" y="394"/>
                  </a:moveTo>
                  <a:lnTo>
                    <a:pt x="4954" y="1644"/>
                  </a:lnTo>
                  <a:lnTo>
                    <a:pt x="334" y="2894"/>
                  </a:lnTo>
                  <a:lnTo>
                    <a:pt x="334" y="394"/>
                  </a:lnTo>
                  <a:close/>
                  <a:moveTo>
                    <a:pt x="10871" y="417"/>
                  </a:moveTo>
                  <a:lnTo>
                    <a:pt x="10871" y="2918"/>
                  </a:lnTo>
                  <a:lnTo>
                    <a:pt x="6239" y="1668"/>
                  </a:lnTo>
                  <a:lnTo>
                    <a:pt x="10871" y="417"/>
                  </a:lnTo>
                  <a:close/>
                  <a:moveTo>
                    <a:pt x="5596" y="1822"/>
                  </a:moveTo>
                  <a:lnTo>
                    <a:pt x="10252" y="3096"/>
                  </a:lnTo>
                  <a:lnTo>
                    <a:pt x="941" y="3096"/>
                  </a:lnTo>
                  <a:lnTo>
                    <a:pt x="5596" y="1822"/>
                  </a:lnTo>
                  <a:close/>
                  <a:moveTo>
                    <a:pt x="9132" y="3425"/>
                  </a:moveTo>
                  <a:cubicBezTo>
                    <a:pt x="9140" y="3425"/>
                    <a:pt x="9148" y="3427"/>
                    <a:pt x="9156" y="3430"/>
                  </a:cubicBezTo>
                  <a:lnTo>
                    <a:pt x="10669" y="4477"/>
                  </a:lnTo>
                  <a:cubicBezTo>
                    <a:pt x="10692" y="4489"/>
                    <a:pt x="10704" y="4501"/>
                    <a:pt x="10692" y="4537"/>
                  </a:cubicBezTo>
                  <a:cubicBezTo>
                    <a:pt x="10692" y="4549"/>
                    <a:pt x="10669" y="4561"/>
                    <a:pt x="10645" y="4561"/>
                  </a:cubicBezTo>
                  <a:lnTo>
                    <a:pt x="9871" y="4525"/>
                  </a:lnTo>
                  <a:cubicBezTo>
                    <a:pt x="9856" y="4522"/>
                    <a:pt x="9840" y="4521"/>
                    <a:pt x="9825" y="4521"/>
                  </a:cubicBezTo>
                  <a:cubicBezTo>
                    <a:pt x="9708" y="4521"/>
                    <a:pt x="9589" y="4598"/>
                    <a:pt x="9526" y="4704"/>
                  </a:cubicBezTo>
                  <a:cubicBezTo>
                    <a:pt x="9097" y="5382"/>
                    <a:pt x="9121" y="5382"/>
                    <a:pt x="9085" y="5382"/>
                  </a:cubicBezTo>
                  <a:cubicBezTo>
                    <a:pt x="9049" y="5382"/>
                    <a:pt x="9037" y="5370"/>
                    <a:pt x="9037" y="5335"/>
                  </a:cubicBezTo>
                  <a:lnTo>
                    <a:pt x="9085" y="3477"/>
                  </a:lnTo>
                  <a:cubicBezTo>
                    <a:pt x="9085" y="3441"/>
                    <a:pt x="9106" y="3425"/>
                    <a:pt x="9132" y="3425"/>
                  </a:cubicBezTo>
                  <a:close/>
                  <a:moveTo>
                    <a:pt x="334" y="1"/>
                  </a:moveTo>
                  <a:cubicBezTo>
                    <a:pt x="286" y="1"/>
                    <a:pt x="239" y="13"/>
                    <a:pt x="215" y="25"/>
                  </a:cubicBezTo>
                  <a:cubicBezTo>
                    <a:pt x="96" y="72"/>
                    <a:pt x="12" y="191"/>
                    <a:pt x="1" y="310"/>
                  </a:cubicBezTo>
                  <a:lnTo>
                    <a:pt x="1" y="322"/>
                  </a:lnTo>
                  <a:lnTo>
                    <a:pt x="1" y="3096"/>
                  </a:lnTo>
                  <a:cubicBezTo>
                    <a:pt x="1" y="3275"/>
                    <a:pt x="155" y="3418"/>
                    <a:pt x="334" y="3418"/>
                  </a:cubicBezTo>
                  <a:lnTo>
                    <a:pt x="8728" y="3418"/>
                  </a:lnTo>
                  <a:cubicBezTo>
                    <a:pt x="8728" y="3465"/>
                    <a:pt x="8728" y="3346"/>
                    <a:pt x="8680" y="5311"/>
                  </a:cubicBezTo>
                  <a:cubicBezTo>
                    <a:pt x="8680" y="5418"/>
                    <a:pt x="8704" y="5513"/>
                    <a:pt x="8775" y="5573"/>
                  </a:cubicBezTo>
                  <a:cubicBezTo>
                    <a:pt x="8859" y="5656"/>
                    <a:pt x="8954" y="5692"/>
                    <a:pt x="9061" y="5692"/>
                  </a:cubicBezTo>
                  <a:cubicBezTo>
                    <a:pt x="9192" y="5692"/>
                    <a:pt x="9311" y="5620"/>
                    <a:pt x="9395" y="5513"/>
                  </a:cubicBezTo>
                  <a:cubicBezTo>
                    <a:pt x="9823" y="4847"/>
                    <a:pt x="9787" y="4835"/>
                    <a:pt x="9835" y="4835"/>
                  </a:cubicBezTo>
                  <a:cubicBezTo>
                    <a:pt x="10764" y="4882"/>
                    <a:pt x="10621" y="4882"/>
                    <a:pt x="10645" y="4882"/>
                  </a:cubicBezTo>
                  <a:cubicBezTo>
                    <a:pt x="10800" y="4882"/>
                    <a:pt x="10954" y="4775"/>
                    <a:pt x="11002" y="4608"/>
                  </a:cubicBezTo>
                  <a:cubicBezTo>
                    <a:pt x="11038" y="4442"/>
                    <a:pt x="10978" y="4287"/>
                    <a:pt x="10847" y="4180"/>
                  </a:cubicBezTo>
                  <a:lnTo>
                    <a:pt x="9704" y="3406"/>
                  </a:lnTo>
                  <a:lnTo>
                    <a:pt x="10847" y="3406"/>
                  </a:lnTo>
                  <a:cubicBezTo>
                    <a:pt x="11026" y="3406"/>
                    <a:pt x="11181" y="3251"/>
                    <a:pt x="11181" y="3073"/>
                  </a:cubicBezTo>
                  <a:cubicBezTo>
                    <a:pt x="11192" y="2739"/>
                    <a:pt x="11192" y="620"/>
                    <a:pt x="11192" y="310"/>
                  </a:cubicBezTo>
                  <a:cubicBezTo>
                    <a:pt x="11192" y="179"/>
                    <a:pt x="11109" y="72"/>
                    <a:pt x="10990" y="25"/>
                  </a:cubicBezTo>
                  <a:cubicBezTo>
                    <a:pt x="10942" y="13"/>
                    <a:pt x="10907" y="1"/>
                    <a:pt x="10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27"/>
          <p:cNvSpPr txBox="1"/>
          <p:nvPr/>
        </p:nvSpPr>
        <p:spPr>
          <a:xfrm>
            <a:off x="5650325" y="1961496"/>
            <a:ext cx="14976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Open Sans Light"/>
                <a:ea typeface="Open Sans Light"/>
                <a:cs typeface="Open Sans Light"/>
                <a:sym typeface="Open Sans Light"/>
              </a:rPr>
              <a:t>Exploratory analysis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99" name="Google Shape;199;p27"/>
          <p:cNvGrpSpPr/>
          <p:nvPr/>
        </p:nvGrpSpPr>
        <p:grpSpPr>
          <a:xfrm>
            <a:off x="4416489" y="1202136"/>
            <a:ext cx="357520" cy="357488"/>
            <a:chOff x="1305327" y="2894211"/>
            <a:chExt cx="357520" cy="357488"/>
          </a:xfrm>
        </p:grpSpPr>
        <p:sp>
          <p:nvSpPr>
            <p:cNvPr id="200" name="Google Shape;200;p27"/>
            <p:cNvSpPr/>
            <p:nvPr/>
          </p:nvSpPr>
          <p:spPr>
            <a:xfrm>
              <a:off x="1305709" y="2975600"/>
              <a:ext cx="281379" cy="275336"/>
            </a:xfrm>
            <a:custGeom>
              <a:rect b="b" l="l" r="r" t="t"/>
              <a:pathLst>
                <a:path extrusionOk="0" h="8657" w="8847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1305327" y="2894211"/>
              <a:ext cx="357520" cy="357488"/>
            </a:xfrm>
            <a:custGeom>
              <a:rect b="b" l="l" r="r" t="t"/>
              <a:pathLst>
                <a:path extrusionOk="0" h="11240" w="11241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1366679" y="3029191"/>
              <a:ext cx="57981" cy="70289"/>
            </a:xfrm>
            <a:custGeom>
              <a:rect b="b" l="l" r="r" t="t"/>
              <a:pathLst>
                <a:path extrusionOk="0" h="2210" w="1823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1428031" y="3091211"/>
              <a:ext cx="100377" cy="99518"/>
            </a:xfrm>
            <a:custGeom>
              <a:rect b="b" l="l" r="r" t="t"/>
              <a:pathLst>
                <a:path extrusionOk="0" h="3129" w="3156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1366297" y="3110040"/>
              <a:ext cx="66663" cy="80689"/>
            </a:xfrm>
            <a:custGeom>
              <a:rect b="b" l="l" r="r" t="t"/>
              <a:pathLst>
                <a:path extrusionOk="0" h="2537" w="2096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4"/>
          <p:cNvPicPr preferRelativeResize="0"/>
          <p:nvPr/>
        </p:nvPicPr>
        <p:blipFill rotWithShape="1">
          <a:blip r:embed="rId3">
            <a:alphaModFix/>
          </a:blip>
          <a:srcRect b="27218" l="25445" r="0" t="44593"/>
          <a:stretch/>
        </p:blipFill>
        <p:spPr>
          <a:xfrm flipH="1">
            <a:off x="2375" y="-28637"/>
            <a:ext cx="9139252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4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</a:rPr>
              <a:t>Potential Issues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13" name="Google Shape;413;p54"/>
          <p:cNvSpPr txBox="1"/>
          <p:nvPr/>
        </p:nvSpPr>
        <p:spPr>
          <a:xfrm>
            <a:off x="173350" y="2051250"/>
            <a:ext cx="8739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Potential External Factor:</a:t>
            </a:r>
            <a:r>
              <a:rPr lang="es"/>
              <a:t>  </a:t>
            </a:r>
            <a:r>
              <a:rPr lang="es">
                <a:latin typeface="Open Sans Light"/>
                <a:ea typeface="Open Sans Light"/>
                <a:cs typeface="Open Sans Light"/>
                <a:sym typeface="Open Sans Light"/>
              </a:rPr>
              <a:t>36 months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Open Sans Light"/>
                <a:ea typeface="Open Sans Light"/>
                <a:cs typeface="Open Sans Light"/>
                <a:sym typeface="Open Sans Light"/>
              </a:rPr>
              <a:t>Most of our customers are on the book for 36 months. We assume that this means they have to renew their card then, and many choose not to. This is a change in incentive structure, and could muddy our </a:t>
            </a:r>
            <a:r>
              <a:rPr lang="es" sz="1200">
                <a:latin typeface="Open Sans Light"/>
                <a:ea typeface="Open Sans Light"/>
                <a:cs typeface="Open Sans Light"/>
                <a:sym typeface="Open Sans Light"/>
              </a:rPr>
              <a:t>interpretations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Data Collection Issue:</a:t>
            </a:r>
            <a:r>
              <a:rPr lang="es">
                <a:latin typeface="Open Sans Light"/>
                <a:ea typeface="Open Sans Light"/>
                <a:cs typeface="Open Sans Light"/>
                <a:sym typeface="Open Sans Light"/>
              </a:rPr>
              <a:t> Stopping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Open Sans Light"/>
                <a:ea typeface="Open Sans Light"/>
                <a:cs typeface="Open Sans Light"/>
                <a:sym typeface="Open Sans Light"/>
              </a:rPr>
              <a:t>Our dataset is not in time series format, so those who drop the card may have their usage statistics marred by when we cease counting. 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Open Sans Light"/>
                <a:ea typeface="Open Sans Light"/>
                <a:cs typeface="Open Sans Light"/>
                <a:sym typeface="Open Sans Light"/>
              </a:rPr>
              <a:t>If this is the case, all of our </a:t>
            </a:r>
            <a:r>
              <a:rPr lang="es" sz="1200">
                <a:latin typeface="Open Sans Light"/>
                <a:ea typeface="Open Sans Light"/>
                <a:cs typeface="Open Sans Light"/>
                <a:sym typeface="Open Sans Light"/>
              </a:rPr>
              <a:t>utilization</a:t>
            </a:r>
            <a:r>
              <a:rPr lang="es" sz="1200">
                <a:latin typeface="Open Sans Light"/>
                <a:ea typeface="Open Sans Light"/>
                <a:cs typeface="Open Sans Light"/>
                <a:sym typeface="Open Sans Light"/>
              </a:rPr>
              <a:t> metrics are incorrect (too low) for those who churned.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Open Sans Light"/>
                <a:ea typeface="Open Sans Light"/>
                <a:cs typeface="Open Sans Light"/>
                <a:sym typeface="Open Sans Light"/>
              </a:rPr>
              <a:t>Without clarification from dataset owner, we encourage banks to implement utilization </a:t>
            </a:r>
            <a:r>
              <a:rPr lang="es" sz="1200">
                <a:latin typeface="Open Sans Light"/>
                <a:ea typeface="Open Sans Light"/>
                <a:cs typeface="Open Sans Light"/>
                <a:sym typeface="Open Sans Light"/>
              </a:rPr>
              <a:t>increasing</a:t>
            </a:r>
            <a:r>
              <a:rPr lang="es" sz="1200">
                <a:latin typeface="Open Sans Light"/>
                <a:ea typeface="Open Sans Light"/>
                <a:cs typeface="Open Sans Light"/>
                <a:sym typeface="Open Sans Light"/>
              </a:rPr>
              <a:t> strategies.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5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5"/>
          <p:cNvSpPr txBox="1"/>
          <p:nvPr>
            <p:ph type="title"/>
          </p:nvPr>
        </p:nvSpPr>
        <p:spPr>
          <a:xfrm>
            <a:off x="1486800" y="1695900"/>
            <a:ext cx="2847000" cy="17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Thank You!</a:t>
            </a:r>
            <a:endParaRPr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Questions?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8"/>
          <p:cNvPicPr preferRelativeResize="0"/>
          <p:nvPr/>
        </p:nvPicPr>
        <p:blipFill rotWithShape="1">
          <a:blip r:embed="rId3">
            <a:alphaModFix/>
          </a:blip>
          <a:srcRect b="0" l="0" r="0" t="5979"/>
          <a:stretch/>
        </p:blipFill>
        <p:spPr>
          <a:xfrm>
            <a:off x="0" y="20600"/>
            <a:ext cx="9182477" cy="5102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>
            <p:ph type="ctrTitle"/>
          </p:nvPr>
        </p:nvSpPr>
        <p:spPr>
          <a:xfrm>
            <a:off x="723600" y="470625"/>
            <a:ext cx="3032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Characteristics of the Dataset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1" name="Google Shape;211;p28"/>
          <p:cNvSpPr txBox="1"/>
          <p:nvPr>
            <p:ph idx="4294967295" type="subTitle"/>
          </p:nvPr>
        </p:nvSpPr>
        <p:spPr>
          <a:xfrm>
            <a:off x="723600" y="1416825"/>
            <a:ext cx="5704500" cy="30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10,127 Customer Records</a:t>
            </a:r>
            <a:endParaRPr sz="165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23 Features</a:t>
            </a:r>
            <a:endParaRPr sz="165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Removed 2 features that added no value to our data set and converted categorical variables into numerical variables 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5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16% Customers Attritted</a:t>
            </a:r>
            <a:endParaRPr sz="165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Used SMOTE  to balance the classification data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5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30% missing data</a:t>
            </a:r>
            <a:endParaRPr sz="14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Removed 3,046 records with N/A values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ctrTitle"/>
          </p:nvPr>
        </p:nvSpPr>
        <p:spPr>
          <a:xfrm flipH="1">
            <a:off x="2642725" y="2445450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Initial Exploratory Analysis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179925"/>
            <a:ext cx="4436675" cy="295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923" y="1438413"/>
            <a:ext cx="4059600" cy="269271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>
            <p:ph type="ctrTitle"/>
          </p:nvPr>
        </p:nvSpPr>
        <p:spPr>
          <a:xfrm>
            <a:off x="0" y="0"/>
            <a:ext cx="6373500" cy="10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Initial Exploratory Analysis</a:t>
            </a:r>
            <a:endParaRPr sz="3100"/>
          </a:p>
        </p:txBody>
      </p:sp>
      <p:sp>
        <p:nvSpPr>
          <p:cNvPr id="224" name="Google Shape;224;p30"/>
          <p:cNvSpPr txBox="1"/>
          <p:nvPr>
            <p:ph type="ctrTitle"/>
          </p:nvPr>
        </p:nvSpPr>
        <p:spPr>
          <a:xfrm>
            <a:off x="5018025" y="905800"/>
            <a:ext cx="3678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Age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0" y="1256100"/>
            <a:ext cx="4436675" cy="294281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>
            <p:ph idx="4294967295" type="ctrTitle"/>
          </p:nvPr>
        </p:nvSpPr>
        <p:spPr>
          <a:xfrm>
            <a:off x="690938" y="782600"/>
            <a:ext cx="3678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Gender</a:t>
            </a:r>
            <a:endParaRPr sz="1300"/>
          </a:p>
        </p:txBody>
      </p:sp>
      <p:sp>
        <p:nvSpPr>
          <p:cNvPr id="231" name="Google Shape;231;p31"/>
          <p:cNvSpPr txBox="1"/>
          <p:nvPr>
            <p:ph idx="4294967295" type="ctrTitle"/>
          </p:nvPr>
        </p:nvSpPr>
        <p:spPr>
          <a:xfrm>
            <a:off x="0" y="0"/>
            <a:ext cx="32094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Initial Exploratory Analysis</a:t>
            </a:r>
            <a:endParaRPr sz="1800"/>
          </a:p>
        </p:txBody>
      </p:sp>
      <p:sp>
        <p:nvSpPr>
          <p:cNvPr id="232" name="Google Shape;232;p31"/>
          <p:cNvSpPr txBox="1"/>
          <p:nvPr>
            <p:ph idx="4294967295" type="ctrTitle"/>
          </p:nvPr>
        </p:nvSpPr>
        <p:spPr>
          <a:xfrm>
            <a:off x="5222150" y="625500"/>
            <a:ext cx="36783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Number of Customers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by Customer Status &amp; Gender</a:t>
            </a:r>
            <a:endParaRPr sz="1300"/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125" y="1256100"/>
            <a:ext cx="4436675" cy="2942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875" y="1408500"/>
            <a:ext cx="4339025" cy="290000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 txBox="1"/>
          <p:nvPr>
            <p:ph idx="4294967295" type="ctrTitle"/>
          </p:nvPr>
        </p:nvSpPr>
        <p:spPr>
          <a:xfrm>
            <a:off x="0" y="0"/>
            <a:ext cx="6373500" cy="10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Initial Exploratory Analysis</a:t>
            </a:r>
            <a:endParaRPr sz="1800"/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250" y="1070700"/>
            <a:ext cx="3259875" cy="31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>
            <p:ph idx="4294967295" type="ctrTitle"/>
          </p:nvPr>
        </p:nvSpPr>
        <p:spPr>
          <a:xfrm>
            <a:off x="5101600" y="701700"/>
            <a:ext cx="36783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Number of Customers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by Number of Dependents</a:t>
            </a:r>
            <a:endParaRPr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idx="4294967295" type="ctrTitle"/>
          </p:nvPr>
        </p:nvSpPr>
        <p:spPr>
          <a:xfrm>
            <a:off x="0" y="0"/>
            <a:ext cx="6373500" cy="10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Initial Exploratory Analysis</a:t>
            </a:r>
            <a:endParaRPr sz="1800"/>
          </a:p>
        </p:txBody>
      </p:sp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750" y="1125950"/>
            <a:ext cx="3989225" cy="30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975" y="1070700"/>
            <a:ext cx="3843350" cy="31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